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56" r:id="rId2"/>
    <p:sldId id="262" r:id="rId3"/>
    <p:sldId id="260" r:id="rId4"/>
    <p:sldId id="266" r:id="rId5"/>
    <p:sldId id="259" r:id="rId6"/>
    <p:sldId id="265" r:id="rId7"/>
    <p:sldId id="268" r:id="rId8"/>
    <p:sldId id="261" r:id="rId9"/>
    <p:sldId id="258"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E2003-5EF1-4B63-8AA0-66C591E970E0}" type="datetimeFigureOut">
              <a:rPr lang="en-US" smtClean="0"/>
              <a:t>2/19/2020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8D83-2D58-4387-A288-C84D2C255663}" type="slidenum">
              <a:rPr lang="en-US" smtClean="0"/>
              <a:t>‹#›</a:t>
            </a:fld>
            <a:endParaRPr lang="en-US" dirty="0"/>
          </a:p>
        </p:txBody>
      </p:sp>
    </p:spTree>
    <p:extLst>
      <p:ext uri="{BB962C8B-B14F-4D97-AF65-F5344CB8AC3E}">
        <p14:creationId xmlns:p14="http://schemas.microsoft.com/office/powerpoint/2010/main" val="5719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8D83-2D58-4387-A288-C84D2C255663}" type="slidenum">
              <a:rPr lang="en-US" smtClean="0"/>
              <a:t>1</a:t>
            </a:fld>
            <a:endParaRPr lang="en-US" dirty="0"/>
          </a:p>
        </p:txBody>
      </p:sp>
    </p:spTree>
    <p:extLst>
      <p:ext uri="{BB962C8B-B14F-4D97-AF65-F5344CB8AC3E}">
        <p14:creationId xmlns:p14="http://schemas.microsoft.com/office/powerpoint/2010/main" val="159361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Improve customer satisfaction based on existing agency customer satisfaction surveys.  First step is to identify existing survey data to use from each agency and a current baseline.</a:t>
            </a:r>
          </a:p>
          <a:p>
            <a:pPr lvl="0"/>
            <a:r>
              <a:rPr lang="en-US" sz="1200" kern="1200" dirty="0">
                <a:solidFill>
                  <a:schemeClr val="tx1"/>
                </a:solidFill>
                <a:effectLst/>
                <a:latin typeface="+mn-lt"/>
                <a:ea typeface="+mn-ea"/>
                <a:cs typeface="+mn-cs"/>
              </a:rPr>
              <a:t>Measurably reduce the total number of people in poverty, as defined below.  Use 2015 as baseline.</a:t>
            </a:r>
          </a:p>
          <a:p>
            <a:pPr lvl="0"/>
            <a:r>
              <a:rPr lang="en-US" sz="1200" kern="1200" dirty="0">
                <a:solidFill>
                  <a:schemeClr val="tx1"/>
                </a:solidFill>
                <a:effectLst/>
                <a:latin typeface="+mn-lt"/>
                <a:ea typeface="+mn-ea"/>
                <a:cs typeface="+mn-cs"/>
              </a:rPr>
              <a:t>Ensure we are eliminating disparities, including disaggregating by communities of color, people with disabilities, tribes, rural communities, racism and implicit bias, and more.  Use 2015 baselines.</a:t>
            </a:r>
          </a:p>
          <a:p>
            <a:pPr lvl="0"/>
            <a:r>
              <a:rPr lang="en-US" sz="1200" kern="1200" dirty="0">
                <a:solidFill>
                  <a:schemeClr val="tx1"/>
                </a:solidFill>
                <a:effectLst/>
                <a:latin typeface="+mn-lt"/>
                <a:ea typeface="+mn-ea"/>
                <a:cs typeface="+mn-cs"/>
              </a:rPr>
              <a:t>Involve the customers of our systems in identifying and helping solve problems.</a:t>
            </a:r>
          </a:p>
          <a:p>
            <a:pPr lvl="0"/>
            <a:r>
              <a:rPr lang="en-US" sz="1200" kern="1200" dirty="0">
                <a:solidFill>
                  <a:schemeClr val="tx1"/>
                </a:solidFill>
                <a:effectLst/>
                <a:latin typeface="+mn-lt"/>
                <a:ea typeface="+mn-ea"/>
                <a:cs typeface="+mn-cs"/>
              </a:rPr>
              <a:t>Ensure our systems are equitably serving the total number of eligible people and if they aren’t, identify reasons and solutions.</a:t>
            </a:r>
          </a:p>
          <a:p>
            <a:pPr lvl="0"/>
            <a:r>
              <a:rPr lang="en-US" sz="1200" kern="1200" dirty="0">
                <a:solidFill>
                  <a:schemeClr val="tx1"/>
                </a:solidFill>
                <a:effectLst/>
                <a:latin typeface="+mn-lt"/>
                <a:ea typeface="+mn-ea"/>
                <a:cs typeface="+mn-cs"/>
              </a:rPr>
              <a:t>Increase take-up rates by underserved populations that address equity.</a:t>
            </a:r>
          </a:p>
          <a:p>
            <a:pPr lvl="0"/>
            <a:r>
              <a:rPr lang="en-US" sz="1200" kern="1200" dirty="0">
                <a:solidFill>
                  <a:schemeClr val="tx1"/>
                </a:solidFill>
                <a:effectLst/>
                <a:latin typeface="+mn-lt"/>
                <a:ea typeface="+mn-ea"/>
                <a:cs typeface="+mn-cs"/>
              </a:rPr>
              <a:t>Identify and use a measure to ensure progress toward human-centered design principles.</a:t>
            </a:r>
          </a:p>
          <a:p>
            <a:pPr lvl="0"/>
            <a:r>
              <a:rPr lang="en-US" sz="1200" kern="1200" dirty="0">
                <a:solidFill>
                  <a:schemeClr val="tx1"/>
                </a:solidFill>
                <a:effectLst/>
                <a:latin typeface="+mn-lt"/>
                <a:ea typeface="+mn-ea"/>
                <a:cs typeface="+mn-cs"/>
              </a:rPr>
              <a:t>Improve staff, stakeholder, and public satisfaction based on existing agency survey results.  First step is to identify the existing survey data to use from each agency and a current baseline.</a:t>
            </a:r>
          </a:p>
          <a:p>
            <a:endParaRPr lang="en-US" dirty="0"/>
          </a:p>
        </p:txBody>
      </p:sp>
      <p:sp>
        <p:nvSpPr>
          <p:cNvPr id="4" name="Slide Number Placeholder 3"/>
          <p:cNvSpPr>
            <a:spLocks noGrp="1"/>
          </p:cNvSpPr>
          <p:nvPr>
            <p:ph type="sldNum" sz="quarter" idx="5"/>
          </p:nvPr>
        </p:nvSpPr>
        <p:spPr/>
        <p:txBody>
          <a:bodyPr/>
          <a:lstStyle/>
          <a:p>
            <a:fld id="{71E38D83-2D58-4387-A288-C84D2C255663}" type="slidenum">
              <a:rPr lang="en-US" smtClean="0"/>
              <a:t>8</a:t>
            </a:fld>
            <a:endParaRPr lang="en-US" dirty="0"/>
          </a:p>
        </p:txBody>
      </p:sp>
    </p:spTree>
    <p:extLst>
      <p:ext uri="{BB962C8B-B14F-4D97-AF65-F5344CB8AC3E}">
        <p14:creationId xmlns:p14="http://schemas.microsoft.com/office/powerpoint/2010/main" val="56512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172D1-EF1A-4A21-BDC1-CA0B2D3C344B}" type="slidenum">
              <a:rPr lang="en-US" smtClean="0"/>
              <a:t>9</a:t>
            </a:fld>
            <a:endParaRPr lang="en-US" dirty="0"/>
          </a:p>
        </p:txBody>
      </p:sp>
    </p:spTree>
    <p:extLst>
      <p:ext uri="{BB962C8B-B14F-4D97-AF65-F5344CB8AC3E}">
        <p14:creationId xmlns:p14="http://schemas.microsoft.com/office/powerpoint/2010/main" val="321374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3B25E3D6-2A2E-464A-8CB9-910A73E922D2}"/>
              </a:ext>
            </a:extLst>
          </p:cNvPr>
          <p:cNvCxnSpPr/>
          <p:nvPr userDrawn="1"/>
        </p:nvCxnSpPr>
        <p:spPr>
          <a:xfrm>
            <a:off x="1226359" y="4878388"/>
            <a:ext cx="9736242" cy="0"/>
          </a:xfrm>
          <a:prstGeom prst="line">
            <a:avLst/>
          </a:prstGeom>
          <a:ln w="36068">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AC1507B-4D7E-4A03-BD68-719F3B4FFFFE}"/>
              </a:ext>
            </a:extLst>
          </p:cNvPr>
          <p:cNvGrpSpPr/>
          <p:nvPr userDrawn="1"/>
        </p:nvGrpSpPr>
        <p:grpSpPr>
          <a:xfrm>
            <a:off x="1098343" y="3580937"/>
            <a:ext cx="256032" cy="1426311"/>
            <a:chOff x="1098343" y="3580937"/>
            <a:chExt cx="256032" cy="1426311"/>
          </a:xfrm>
        </p:grpSpPr>
        <p:cxnSp>
          <p:nvCxnSpPr>
            <p:cNvPr id="36" name="Straight Connector 35">
              <a:extLst>
                <a:ext uri="{FF2B5EF4-FFF2-40B4-BE49-F238E27FC236}">
                  <a16:creationId xmlns:a16="http://schemas.microsoft.com/office/drawing/2014/main" id="{F344BED5-CC6A-4BE9-A525-8E8D0064488A}"/>
                </a:ext>
              </a:extLst>
            </p:cNvPr>
            <p:cNvCxnSpPr>
              <a:cxnSpLocks/>
            </p:cNvCxnSpPr>
            <p:nvPr userDrawn="1"/>
          </p:nvCxnSpPr>
          <p:spPr>
            <a:xfrm rot="16200000">
              <a:off x="563419"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2C7B801-E8A3-4356-8E6E-5A82DA9E1443}"/>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8" name="Group 37">
            <a:extLst>
              <a:ext uri="{FF2B5EF4-FFF2-40B4-BE49-F238E27FC236}">
                <a16:creationId xmlns:a16="http://schemas.microsoft.com/office/drawing/2014/main" id="{BEB49D06-EF63-4C3A-910B-CB6831B16C9D}"/>
              </a:ext>
            </a:extLst>
          </p:cNvPr>
          <p:cNvGrpSpPr/>
          <p:nvPr userDrawn="1"/>
        </p:nvGrpSpPr>
        <p:grpSpPr>
          <a:xfrm>
            <a:off x="1995041" y="4439619"/>
            <a:ext cx="128016" cy="502920"/>
            <a:chOff x="1973856" y="4439619"/>
            <a:chExt cx="128016" cy="502920"/>
          </a:xfrm>
        </p:grpSpPr>
        <p:cxnSp>
          <p:nvCxnSpPr>
            <p:cNvPr id="32" name="Straight Connector 31">
              <a:extLst>
                <a:ext uri="{FF2B5EF4-FFF2-40B4-BE49-F238E27FC236}">
                  <a16:creationId xmlns:a16="http://schemas.microsoft.com/office/drawing/2014/main" id="{327E53F1-5E20-4EC7-87CF-EB6E9FDE9F1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C87D9C1-E63A-4E7F-A2F2-B9441DFAFE6B}"/>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39" name="Group 38">
            <a:extLst>
              <a:ext uri="{FF2B5EF4-FFF2-40B4-BE49-F238E27FC236}">
                <a16:creationId xmlns:a16="http://schemas.microsoft.com/office/drawing/2014/main" id="{4FA409AA-6816-4FFF-BA25-BAD4447A906F}"/>
              </a:ext>
            </a:extLst>
          </p:cNvPr>
          <p:cNvGrpSpPr/>
          <p:nvPr userDrawn="1"/>
        </p:nvGrpSpPr>
        <p:grpSpPr>
          <a:xfrm>
            <a:off x="2785120" y="4439619"/>
            <a:ext cx="128016" cy="502920"/>
            <a:chOff x="1973856" y="4439619"/>
            <a:chExt cx="128016" cy="502920"/>
          </a:xfrm>
        </p:grpSpPr>
        <p:cxnSp>
          <p:nvCxnSpPr>
            <p:cNvPr id="40" name="Straight Connector 39">
              <a:extLst>
                <a:ext uri="{FF2B5EF4-FFF2-40B4-BE49-F238E27FC236}">
                  <a16:creationId xmlns:a16="http://schemas.microsoft.com/office/drawing/2014/main" id="{5CA6520F-1760-430A-B65E-C626CFF2F72B}"/>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9843C49-812F-4AC4-8759-BFA1B2C480F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42" name="Group 41">
            <a:extLst>
              <a:ext uri="{FF2B5EF4-FFF2-40B4-BE49-F238E27FC236}">
                <a16:creationId xmlns:a16="http://schemas.microsoft.com/office/drawing/2014/main" id="{4C21F7E2-F666-48FA-AABB-65E011391734}"/>
              </a:ext>
            </a:extLst>
          </p:cNvPr>
          <p:cNvGrpSpPr/>
          <p:nvPr userDrawn="1"/>
        </p:nvGrpSpPr>
        <p:grpSpPr>
          <a:xfrm>
            <a:off x="4411766" y="4439619"/>
            <a:ext cx="128016" cy="502920"/>
            <a:chOff x="1973856" y="4439619"/>
            <a:chExt cx="128016" cy="502920"/>
          </a:xfrm>
        </p:grpSpPr>
        <p:cxnSp>
          <p:nvCxnSpPr>
            <p:cNvPr id="43" name="Straight Connector 42">
              <a:extLst>
                <a:ext uri="{FF2B5EF4-FFF2-40B4-BE49-F238E27FC236}">
                  <a16:creationId xmlns:a16="http://schemas.microsoft.com/office/drawing/2014/main" id="{D8569AFA-3030-46B5-8C96-BBA5D82A9D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5F0F0204-329B-4C59-9376-DA2E190A41F2}"/>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45" name="Group 44">
            <a:extLst>
              <a:ext uri="{FF2B5EF4-FFF2-40B4-BE49-F238E27FC236}">
                <a16:creationId xmlns:a16="http://schemas.microsoft.com/office/drawing/2014/main" id="{FD9007D7-5B92-4731-A39C-F5A6EBB39A0F}"/>
              </a:ext>
            </a:extLst>
          </p:cNvPr>
          <p:cNvGrpSpPr/>
          <p:nvPr userDrawn="1"/>
        </p:nvGrpSpPr>
        <p:grpSpPr>
          <a:xfrm>
            <a:off x="5219453" y="4439619"/>
            <a:ext cx="128016" cy="502920"/>
            <a:chOff x="1973856" y="4439619"/>
            <a:chExt cx="128016" cy="502920"/>
          </a:xfrm>
        </p:grpSpPr>
        <p:cxnSp>
          <p:nvCxnSpPr>
            <p:cNvPr id="46" name="Straight Connector 45">
              <a:extLst>
                <a:ext uri="{FF2B5EF4-FFF2-40B4-BE49-F238E27FC236}">
                  <a16:creationId xmlns:a16="http://schemas.microsoft.com/office/drawing/2014/main" id="{EEEC3455-89C8-487D-A4AD-5C3E0D6D73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60D5132D-9C05-4BA1-9DC5-047AD05AFCA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5" name="Group 74">
            <a:extLst>
              <a:ext uri="{FF2B5EF4-FFF2-40B4-BE49-F238E27FC236}">
                <a16:creationId xmlns:a16="http://schemas.microsoft.com/office/drawing/2014/main" id="{E298C5F6-9A26-42A5-8CE6-0AB714917758}"/>
              </a:ext>
            </a:extLst>
          </p:cNvPr>
          <p:cNvGrpSpPr/>
          <p:nvPr userDrawn="1"/>
        </p:nvGrpSpPr>
        <p:grpSpPr>
          <a:xfrm>
            <a:off x="6841493" y="4439619"/>
            <a:ext cx="128016" cy="502920"/>
            <a:chOff x="6841493" y="4439619"/>
            <a:chExt cx="128016" cy="502920"/>
          </a:xfrm>
        </p:grpSpPr>
        <p:cxnSp>
          <p:nvCxnSpPr>
            <p:cNvPr id="49" name="Straight Connector 48">
              <a:extLst>
                <a:ext uri="{FF2B5EF4-FFF2-40B4-BE49-F238E27FC236}">
                  <a16:creationId xmlns:a16="http://schemas.microsoft.com/office/drawing/2014/main" id="{EECD6B90-8AB5-404B-8C47-296EACB3A748}"/>
                </a:ext>
              </a:extLst>
            </p:cNvPr>
            <p:cNvCxnSpPr>
              <a:cxnSpLocks/>
            </p:cNvCxnSpPr>
            <p:nvPr userDrawn="1"/>
          </p:nvCxnSpPr>
          <p:spPr>
            <a:xfrm rot="16200000">
              <a:off x="6686045"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19B7AA1-FBFB-4467-A894-A8493F7A6AA8}"/>
                </a:ext>
              </a:extLst>
            </p:cNvPr>
            <p:cNvSpPr/>
            <p:nvPr userDrawn="1"/>
          </p:nvSpPr>
          <p:spPr>
            <a:xfrm>
              <a:off x="6841493"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1" name="Group 50">
            <a:extLst>
              <a:ext uri="{FF2B5EF4-FFF2-40B4-BE49-F238E27FC236}">
                <a16:creationId xmlns:a16="http://schemas.microsoft.com/office/drawing/2014/main" id="{37A216D3-B10A-49A2-91E7-6B15001A3FB0}"/>
              </a:ext>
            </a:extLst>
          </p:cNvPr>
          <p:cNvGrpSpPr/>
          <p:nvPr userDrawn="1"/>
        </p:nvGrpSpPr>
        <p:grpSpPr>
          <a:xfrm>
            <a:off x="7653514" y="4439619"/>
            <a:ext cx="128016" cy="502920"/>
            <a:chOff x="1973856" y="4439619"/>
            <a:chExt cx="128016" cy="502920"/>
          </a:xfrm>
        </p:grpSpPr>
        <p:cxnSp>
          <p:nvCxnSpPr>
            <p:cNvPr id="52" name="Straight Connector 51">
              <a:extLst>
                <a:ext uri="{FF2B5EF4-FFF2-40B4-BE49-F238E27FC236}">
                  <a16:creationId xmlns:a16="http://schemas.microsoft.com/office/drawing/2014/main" id="{C9539913-F5B6-46CE-8254-5D926DEA576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11FC251-CB3D-4E38-ACB7-A62B2D60EB4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4" name="Group 53">
            <a:extLst>
              <a:ext uri="{FF2B5EF4-FFF2-40B4-BE49-F238E27FC236}">
                <a16:creationId xmlns:a16="http://schemas.microsoft.com/office/drawing/2014/main" id="{33A48BF4-E5AF-426C-B91A-E2874F887DFC}"/>
              </a:ext>
            </a:extLst>
          </p:cNvPr>
          <p:cNvGrpSpPr/>
          <p:nvPr userDrawn="1"/>
        </p:nvGrpSpPr>
        <p:grpSpPr>
          <a:xfrm>
            <a:off x="9275553" y="4439619"/>
            <a:ext cx="128016" cy="502920"/>
            <a:chOff x="1973856" y="4439619"/>
            <a:chExt cx="128016" cy="502920"/>
          </a:xfrm>
        </p:grpSpPr>
        <p:cxnSp>
          <p:nvCxnSpPr>
            <p:cNvPr id="55" name="Straight Connector 54">
              <a:extLst>
                <a:ext uri="{FF2B5EF4-FFF2-40B4-BE49-F238E27FC236}">
                  <a16:creationId xmlns:a16="http://schemas.microsoft.com/office/drawing/2014/main" id="{43156CFF-0844-4928-96F2-9B7989831CB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B7D5F2D-1085-4523-9A56-C2B16A2F0464}"/>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57" name="Group 56">
            <a:extLst>
              <a:ext uri="{FF2B5EF4-FFF2-40B4-BE49-F238E27FC236}">
                <a16:creationId xmlns:a16="http://schemas.microsoft.com/office/drawing/2014/main" id="{B2166A5C-6403-42D7-8962-0052BEA0363E}"/>
              </a:ext>
            </a:extLst>
          </p:cNvPr>
          <p:cNvGrpSpPr/>
          <p:nvPr userDrawn="1"/>
        </p:nvGrpSpPr>
        <p:grpSpPr>
          <a:xfrm>
            <a:off x="10087574" y="4439619"/>
            <a:ext cx="128016" cy="502920"/>
            <a:chOff x="1973856" y="4439619"/>
            <a:chExt cx="128016" cy="502920"/>
          </a:xfrm>
        </p:grpSpPr>
        <p:cxnSp>
          <p:nvCxnSpPr>
            <p:cNvPr id="58" name="Straight Connector 57">
              <a:extLst>
                <a:ext uri="{FF2B5EF4-FFF2-40B4-BE49-F238E27FC236}">
                  <a16:creationId xmlns:a16="http://schemas.microsoft.com/office/drawing/2014/main" id="{6BDD4C7A-BAE9-4341-ACA2-BC09D58B2EB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092417B-AC2A-401B-90D8-62AA0CC234E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81" name="Group 80">
            <a:extLst>
              <a:ext uri="{FF2B5EF4-FFF2-40B4-BE49-F238E27FC236}">
                <a16:creationId xmlns:a16="http://schemas.microsoft.com/office/drawing/2014/main" id="{575A635E-0C3E-4F07-842B-60231D9875D4}"/>
              </a:ext>
            </a:extLst>
          </p:cNvPr>
          <p:cNvGrpSpPr/>
          <p:nvPr userDrawn="1"/>
        </p:nvGrpSpPr>
        <p:grpSpPr>
          <a:xfrm>
            <a:off x="3532404" y="3580937"/>
            <a:ext cx="256032" cy="1426311"/>
            <a:chOff x="3532404" y="3580937"/>
            <a:chExt cx="256032" cy="1426311"/>
          </a:xfrm>
        </p:grpSpPr>
        <p:cxnSp>
          <p:nvCxnSpPr>
            <p:cNvPr id="61" name="Straight Connector 60">
              <a:extLst>
                <a:ext uri="{FF2B5EF4-FFF2-40B4-BE49-F238E27FC236}">
                  <a16:creationId xmlns:a16="http://schemas.microsoft.com/office/drawing/2014/main" id="{CC9D07EB-53D6-4BBA-ACB6-E8F63F9A0835}"/>
                </a:ext>
              </a:extLst>
            </p:cNvPr>
            <p:cNvCxnSpPr>
              <a:cxnSpLocks/>
            </p:cNvCxnSpPr>
            <p:nvPr userDrawn="1"/>
          </p:nvCxnSpPr>
          <p:spPr>
            <a:xfrm rot="16200000">
              <a:off x="2997480"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5616335-BCB9-464C-BEA1-A1E7E74FD8BE}"/>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8" name="Group 77">
            <a:extLst>
              <a:ext uri="{FF2B5EF4-FFF2-40B4-BE49-F238E27FC236}">
                <a16:creationId xmlns:a16="http://schemas.microsoft.com/office/drawing/2014/main" id="{9703DC63-2401-4AD3-8B32-193667CD897E}"/>
              </a:ext>
            </a:extLst>
          </p:cNvPr>
          <p:cNvGrpSpPr/>
          <p:nvPr userDrawn="1"/>
        </p:nvGrpSpPr>
        <p:grpSpPr>
          <a:xfrm>
            <a:off x="5966465" y="3580937"/>
            <a:ext cx="256032" cy="1426311"/>
            <a:chOff x="5966465" y="3580937"/>
            <a:chExt cx="256032" cy="1426311"/>
          </a:xfrm>
        </p:grpSpPr>
        <p:cxnSp>
          <p:nvCxnSpPr>
            <p:cNvPr id="64" name="Straight Connector 63">
              <a:extLst>
                <a:ext uri="{FF2B5EF4-FFF2-40B4-BE49-F238E27FC236}">
                  <a16:creationId xmlns:a16="http://schemas.microsoft.com/office/drawing/2014/main" id="{16A6E3F7-6319-4441-AFD9-C3D4F2972FA5}"/>
                </a:ext>
              </a:extLst>
            </p:cNvPr>
            <p:cNvCxnSpPr>
              <a:cxnSpLocks/>
            </p:cNvCxnSpPr>
            <p:nvPr userDrawn="1"/>
          </p:nvCxnSpPr>
          <p:spPr>
            <a:xfrm rot="16200000">
              <a:off x="543154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C9D2D7D-12CB-4802-999B-1D1F87BE0FA5}"/>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7" name="Group 76">
            <a:extLst>
              <a:ext uri="{FF2B5EF4-FFF2-40B4-BE49-F238E27FC236}">
                <a16:creationId xmlns:a16="http://schemas.microsoft.com/office/drawing/2014/main" id="{24158274-99B6-424C-9DB7-4B178174FCD6}"/>
              </a:ext>
            </a:extLst>
          </p:cNvPr>
          <p:cNvGrpSpPr/>
          <p:nvPr userDrawn="1"/>
        </p:nvGrpSpPr>
        <p:grpSpPr>
          <a:xfrm>
            <a:off x="8400525" y="3580937"/>
            <a:ext cx="256032" cy="1426311"/>
            <a:chOff x="8400525" y="3580937"/>
            <a:chExt cx="256032" cy="1426311"/>
          </a:xfrm>
        </p:grpSpPr>
        <p:cxnSp>
          <p:nvCxnSpPr>
            <p:cNvPr id="67" name="Straight Connector 66">
              <a:extLst>
                <a:ext uri="{FF2B5EF4-FFF2-40B4-BE49-F238E27FC236}">
                  <a16:creationId xmlns:a16="http://schemas.microsoft.com/office/drawing/2014/main" id="{8E62A3E4-AE49-44CE-8671-D9E2E7A149F4}"/>
                </a:ext>
              </a:extLst>
            </p:cNvPr>
            <p:cNvCxnSpPr>
              <a:cxnSpLocks/>
            </p:cNvCxnSpPr>
            <p:nvPr userDrawn="1"/>
          </p:nvCxnSpPr>
          <p:spPr>
            <a:xfrm rot="16200000">
              <a:off x="786560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1DACA3F-BDD7-46A1-9FFC-5C9E3DC0319B}"/>
                </a:ext>
              </a:extLst>
            </p:cNvPr>
            <p:cNvSpPr/>
            <p:nvPr userDrawn="1"/>
          </p:nvSpPr>
          <p:spPr>
            <a:xfrm>
              <a:off x="840052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grpSp>
        <p:nvGrpSpPr>
          <p:cNvPr id="76" name="Group 75">
            <a:extLst>
              <a:ext uri="{FF2B5EF4-FFF2-40B4-BE49-F238E27FC236}">
                <a16:creationId xmlns:a16="http://schemas.microsoft.com/office/drawing/2014/main" id="{CDBF36D1-D00D-4D0E-A137-B0C1518AA950}"/>
              </a:ext>
            </a:extLst>
          </p:cNvPr>
          <p:cNvGrpSpPr/>
          <p:nvPr userDrawn="1"/>
        </p:nvGrpSpPr>
        <p:grpSpPr>
          <a:xfrm>
            <a:off x="10834585" y="3580937"/>
            <a:ext cx="256032" cy="1431463"/>
            <a:chOff x="10834585" y="3580937"/>
            <a:chExt cx="256032" cy="1431463"/>
          </a:xfrm>
        </p:grpSpPr>
        <p:cxnSp>
          <p:nvCxnSpPr>
            <p:cNvPr id="70" name="Straight Connector 69">
              <a:extLst>
                <a:ext uri="{FF2B5EF4-FFF2-40B4-BE49-F238E27FC236}">
                  <a16:creationId xmlns:a16="http://schemas.microsoft.com/office/drawing/2014/main" id="{FA69A115-43BB-4F45-8737-8989918E4F3D}"/>
                </a:ext>
              </a:extLst>
            </p:cNvPr>
            <p:cNvCxnSpPr>
              <a:cxnSpLocks/>
            </p:cNvCxnSpPr>
            <p:nvPr userDrawn="1"/>
          </p:nvCxnSpPr>
          <p:spPr>
            <a:xfrm rot="16200000">
              <a:off x="1029966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F08C80E3-AE2D-440D-A9D5-30C4A542F09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 name="Title 1">
            <a:extLst>
              <a:ext uri="{FF2B5EF4-FFF2-40B4-BE49-F238E27FC236}">
                <a16:creationId xmlns:a16="http://schemas.microsoft.com/office/drawing/2014/main" id="{43FA2CB5-635E-4CF6-B11D-F2C5041ADBEA}"/>
              </a:ext>
            </a:extLst>
          </p:cNvPr>
          <p:cNvSpPr>
            <a:spLocks noGrp="1"/>
          </p:cNvSpPr>
          <p:nvPr userDrawn="1">
            <p:ph type="ctrTitle"/>
          </p:nvPr>
        </p:nvSpPr>
        <p:spPr>
          <a:xfrm>
            <a:off x="1524000" y="509764"/>
            <a:ext cx="9144000" cy="685801"/>
          </a:xfrm>
        </p:spPr>
        <p:txBody>
          <a:bodyPr anchor="t" anchorCtr="0">
            <a:normAutofit/>
          </a:bodyPr>
          <a:lstStyle>
            <a:lvl1pPr algn="ctr">
              <a:defRPr sz="4400"/>
            </a:lvl1pPr>
          </a:lstStyle>
          <a:p>
            <a:r>
              <a:rPr lang="en-US" noProof="0"/>
              <a:t>Click to edit Master title style</a:t>
            </a:r>
          </a:p>
        </p:txBody>
      </p:sp>
      <p:sp>
        <p:nvSpPr>
          <p:cNvPr id="3" name="Subtitle 2">
            <a:extLst>
              <a:ext uri="{FF2B5EF4-FFF2-40B4-BE49-F238E27FC236}">
                <a16:creationId xmlns:a16="http://schemas.microsoft.com/office/drawing/2014/main" id="{69C4E9CB-8B65-4E12-967D-06EAE4393B42}"/>
              </a:ext>
            </a:extLst>
          </p:cNvPr>
          <p:cNvSpPr>
            <a:spLocks noGrp="1"/>
          </p:cNvSpPr>
          <p:nvPr userDrawn="1">
            <p:ph type="subTitle" idx="1"/>
          </p:nvPr>
        </p:nvSpPr>
        <p:spPr>
          <a:xfrm>
            <a:off x="1524000" y="1240970"/>
            <a:ext cx="9144000" cy="49229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2B3FA692-96F4-4A7F-8487-22F20A708F1C}"/>
              </a:ext>
            </a:extLst>
          </p:cNvPr>
          <p:cNvSpPr>
            <a:spLocks noGrp="1"/>
          </p:cNvSpPr>
          <p:nvPr userDrawn="1">
            <p:ph type="dt" sz="half" idx="10"/>
          </p:nvPr>
        </p:nvSpPr>
        <p:spPr/>
        <p:txBody>
          <a:bodyPr/>
          <a:lstStyle/>
          <a:p>
            <a:fld id="{7C4664D6-8582-46BD-A2AC-DE5D9B2F3FBF}" type="datetime1">
              <a:rPr lang="en-US" noProof="0" smtClean="0"/>
              <a:t>2/19/2020</a:t>
            </a:fld>
            <a:endParaRPr lang="en-US" noProof="0" dirty="0"/>
          </a:p>
        </p:txBody>
      </p:sp>
      <p:sp>
        <p:nvSpPr>
          <p:cNvPr id="5" name="Footer Placeholder 4">
            <a:extLst>
              <a:ext uri="{FF2B5EF4-FFF2-40B4-BE49-F238E27FC236}">
                <a16:creationId xmlns:a16="http://schemas.microsoft.com/office/drawing/2014/main" id="{1792D85A-DF1E-4EFB-B064-60EF7F601D7D}"/>
              </a:ext>
            </a:extLst>
          </p:cNvPr>
          <p:cNvSpPr>
            <a:spLocks noGrp="1"/>
          </p:cNvSpPr>
          <p:nvPr userDrawn="1">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CAE20109-909E-4186-BEE5-888E05F28C67}"/>
              </a:ext>
            </a:extLst>
          </p:cNvPr>
          <p:cNvSpPr>
            <a:spLocks noGrp="1"/>
          </p:cNvSpPr>
          <p:nvPr userDrawn="1">
            <p:ph type="sldNum" sz="quarter" idx="12"/>
          </p:nvPr>
        </p:nvSpPr>
        <p:spPr/>
        <p:txBody>
          <a:bodyPr/>
          <a:lstStyle/>
          <a:p>
            <a:fld id="{06075B66-BB0A-40EC-93F2-D831CFF2799C}" type="slidenum">
              <a:rPr lang="en-US" noProof="0" smtClean="0"/>
              <a:t>‹#›</a:t>
            </a:fld>
            <a:endParaRPr lang="en-US" noProof="0" dirty="0"/>
          </a:p>
        </p:txBody>
      </p:sp>
      <p:sp>
        <p:nvSpPr>
          <p:cNvPr id="8" name="Picture Placeholder 7">
            <a:extLst>
              <a:ext uri="{FF2B5EF4-FFF2-40B4-BE49-F238E27FC236}">
                <a16:creationId xmlns:a16="http://schemas.microsoft.com/office/drawing/2014/main" id="{42249841-1B5B-4DCB-8182-96027C01CEF4}"/>
              </a:ext>
            </a:extLst>
          </p:cNvPr>
          <p:cNvSpPr>
            <a:spLocks noGrp="1"/>
          </p:cNvSpPr>
          <p:nvPr userDrawn="1">
            <p:ph type="pic" sz="quarter" idx="13"/>
          </p:nvPr>
        </p:nvSpPr>
        <p:spPr>
          <a:xfrm>
            <a:off x="442913" y="633829"/>
            <a:ext cx="960120" cy="685800"/>
          </a:xfrm>
        </p:spPr>
        <p:txBody>
          <a:bodyPr anchor="ctr" anchorCtr="0">
            <a:noAutofit/>
          </a:bodyPr>
          <a:lstStyle>
            <a:lvl1pPr marL="0" indent="0" algn="ctr">
              <a:buNone/>
              <a:defRPr sz="1400"/>
            </a:lvl1pPr>
          </a:lstStyle>
          <a:p>
            <a:r>
              <a:rPr lang="en-US" noProof="0" dirty="0"/>
              <a:t>Click icon to add picture</a:t>
            </a:r>
          </a:p>
        </p:txBody>
      </p:sp>
      <p:sp>
        <p:nvSpPr>
          <p:cNvPr id="11" name="Text Placeholder 10">
            <a:extLst>
              <a:ext uri="{FF2B5EF4-FFF2-40B4-BE49-F238E27FC236}">
                <a16:creationId xmlns:a16="http://schemas.microsoft.com/office/drawing/2014/main" id="{1005C338-76FB-4C4F-9EB1-183CFD6B9075}"/>
              </a:ext>
            </a:extLst>
          </p:cNvPr>
          <p:cNvSpPr>
            <a:spLocks noGrp="1"/>
          </p:cNvSpPr>
          <p:nvPr userDrawn="1">
            <p:ph type="body" sz="quarter" idx="14"/>
          </p:nvPr>
        </p:nvSpPr>
        <p:spPr>
          <a:xfrm>
            <a:off x="442913" y="1953305"/>
            <a:ext cx="1655064" cy="1627632"/>
          </a:xfrm>
          <a:solidFill>
            <a:schemeClr val="accent2"/>
          </a:solidFill>
        </p:spPr>
        <p:txBody>
          <a:bodyPr lIns="18000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13" name="Text Placeholder 12">
            <a:extLst>
              <a:ext uri="{FF2B5EF4-FFF2-40B4-BE49-F238E27FC236}">
                <a16:creationId xmlns:a16="http://schemas.microsoft.com/office/drawing/2014/main" id="{49C02438-F5BE-4F73-A18D-18ABFEC5C49B}"/>
              </a:ext>
            </a:extLst>
          </p:cNvPr>
          <p:cNvSpPr>
            <a:spLocks noGrp="1"/>
          </p:cNvSpPr>
          <p:nvPr userDrawn="1">
            <p:ph type="body" sz="quarter" idx="15" hasCustomPrompt="1"/>
          </p:nvPr>
        </p:nvSpPr>
        <p:spPr>
          <a:xfrm>
            <a:off x="93832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00</a:t>
            </a:r>
          </a:p>
        </p:txBody>
      </p:sp>
      <p:sp>
        <p:nvSpPr>
          <p:cNvPr id="14" name="Text Placeholder 10">
            <a:extLst>
              <a:ext uri="{FF2B5EF4-FFF2-40B4-BE49-F238E27FC236}">
                <a16:creationId xmlns:a16="http://schemas.microsoft.com/office/drawing/2014/main" id="{6E96343E-2D2B-4C87-A7F9-DCCCCB97AF0E}"/>
              </a:ext>
            </a:extLst>
          </p:cNvPr>
          <p:cNvSpPr>
            <a:spLocks noGrp="1"/>
          </p:cNvSpPr>
          <p:nvPr userDrawn="1">
            <p:ph type="body" sz="quarter" idx="16"/>
          </p:nvPr>
        </p:nvSpPr>
        <p:spPr>
          <a:xfrm>
            <a:off x="2430495" y="1953305"/>
            <a:ext cx="2221992" cy="1627632"/>
          </a:xfrm>
          <a:solidFill>
            <a:schemeClr val="accent2"/>
          </a:solidFill>
        </p:spPr>
        <p:txBody>
          <a:bodyPr lIns="18000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15" name="Text Placeholder 10">
            <a:extLst>
              <a:ext uri="{FF2B5EF4-FFF2-40B4-BE49-F238E27FC236}">
                <a16:creationId xmlns:a16="http://schemas.microsoft.com/office/drawing/2014/main" id="{7BB84FDB-D513-4AC9-B712-08F2B06C1329}"/>
              </a:ext>
            </a:extLst>
          </p:cNvPr>
          <p:cNvSpPr>
            <a:spLocks noGrp="1"/>
          </p:cNvSpPr>
          <p:nvPr userDrawn="1">
            <p:ph type="body" sz="quarter" idx="17"/>
          </p:nvPr>
        </p:nvSpPr>
        <p:spPr>
          <a:xfrm>
            <a:off x="4985005" y="1953305"/>
            <a:ext cx="2221992" cy="1627632"/>
          </a:xfrm>
          <a:solidFill>
            <a:schemeClr val="accent2"/>
          </a:solidFill>
        </p:spPr>
        <p:txBody>
          <a:bodyPr lIns="18000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16" name="Text Placeholder 10">
            <a:extLst>
              <a:ext uri="{FF2B5EF4-FFF2-40B4-BE49-F238E27FC236}">
                <a16:creationId xmlns:a16="http://schemas.microsoft.com/office/drawing/2014/main" id="{FEA35609-E644-4DF0-8982-873C46185163}"/>
              </a:ext>
            </a:extLst>
          </p:cNvPr>
          <p:cNvSpPr>
            <a:spLocks noGrp="1"/>
          </p:cNvSpPr>
          <p:nvPr userDrawn="1">
            <p:ph type="body" sz="quarter" idx="18"/>
          </p:nvPr>
        </p:nvSpPr>
        <p:spPr>
          <a:xfrm>
            <a:off x="7539515" y="1953305"/>
            <a:ext cx="2221992" cy="1627632"/>
          </a:xfrm>
          <a:solidFill>
            <a:schemeClr val="accent2"/>
          </a:solidFill>
        </p:spPr>
        <p:txBody>
          <a:bodyPr lIns="18000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17" name="Text Placeholder 10">
            <a:extLst>
              <a:ext uri="{FF2B5EF4-FFF2-40B4-BE49-F238E27FC236}">
                <a16:creationId xmlns:a16="http://schemas.microsoft.com/office/drawing/2014/main" id="{56BC7BD0-6D40-4DA2-9119-3D744AC98825}"/>
              </a:ext>
            </a:extLst>
          </p:cNvPr>
          <p:cNvSpPr>
            <a:spLocks noGrp="1"/>
          </p:cNvSpPr>
          <p:nvPr userDrawn="1">
            <p:ph type="body" sz="quarter" idx="19"/>
          </p:nvPr>
        </p:nvSpPr>
        <p:spPr>
          <a:xfrm>
            <a:off x="10094024" y="1953305"/>
            <a:ext cx="1655064" cy="1627632"/>
          </a:xfrm>
          <a:solidFill>
            <a:schemeClr val="accent2"/>
          </a:solidFill>
        </p:spPr>
        <p:txBody>
          <a:bodyPr lIns="144000" anchor="ctr" anchorCtr="0">
            <a:noAutofit/>
          </a:bodyPr>
          <a:lstStyle>
            <a:lvl1pPr marL="144000" marR="0" indent="-144000" algn="l" defTabSz="914400" rtl="0" eaLnBrk="1" fontAlgn="auto" latinLnBrk="0" hangingPunct="1">
              <a:lnSpc>
                <a:spcPct val="90000"/>
              </a:lnSpc>
              <a:spcBef>
                <a:spcPts val="400"/>
              </a:spcBef>
              <a:spcAft>
                <a:spcPts val="0"/>
              </a:spcAft>
              <a:buClr>
                <a:schemeClr val="tx1"/>
              </a:buClr>
              <a:buSzTx/>
              <a:buFont typeface="Arial" panose="020B0604020202020204" pitchFamily="34" charset="0"/>
              <a:buChar char="•"/>
              <a:tabLst/>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
        <p:nvSpPr>
          <p:cNvPr id="19" name="Text Placeholder 12">
            <a:extLst>
              <a:ext uri="{FF2B5EF4-FFF2-40B4-BE49-F238E27FC236}">
                <a16:creationId xmlns:a16="http://schemas.microsoft.com/office/drawing/2014/main" id="{804D7697-ED6C-474A-BC1C-AC319C4D1111}"/>
              </a:ext>
            </a:extLst>
          </p:cNvPr>
          <p:cNvSpPr>
            <a:spLocks noGrp="1"/>
          </p:cNvSpPr>
          <p:nvPr userDrawn="1">
            <p:ph type="body" sz="quarter" idx="20" hasCustomPrompt="1"/>
          </p:nvPr>
        </p:nvSpPr>
        <p:spPr>
          <a:xfrm>
            <a:off x="10676389"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12</a:t>
            </a:r>
          </a:p>
        </p:txBody>
      </p:sp>
      <p:sp>
        <p:nvSpPr>
          <p:cNvPr id="20" name="Text Placeholder 12">
            <a:extLst>
              <a:ext uri="{FF2B5EF4-FFF2-40B4-BE49-F238E27FC236}">
                <a16:creationId xmlns:a16="http://schemas.microsoft.com/office/drawing/2014/main" id="{F096A408-4C73-43FA-9BB3-9715B82B3D2B}"/>
              </a:ext>
            </a:extLst>
          </p:cNvPr>
          <p:cNvSpPr>
            <a:spLocks noGrp="1"/>
          </p:cNvSpPr>
          <p:nvPr userDrawn="1">
            <p:ph type="body" sz="quarter" idx="21" hasCustomPrompt="1"/>
          </p:nvPr>
        </p:nvSpPr>
        <p:spPr>
          <a:xfrm>
            <a:off x="1749828"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01</a:t>
            </a:r>
          </a:p>
        </p:txBody>
      </p:sp>
      <p:sp>
        <p:nvSpPr>
          <p:cNvPr id="21" name="Text Placeholder 12">
            <a:extLst>
              <a:ext uri="{FF2B5EF4-FFF2-40B4-BE49-F238E27FC236}">
                <a16:creationId xmlns:a16="http://schemas.microsoft.com/office/drawing/2014/main" id="{C5B11A21-C8C4-419F-851D-CD63CACCAEC4}"/>
              </a:ext>
            </a:extLst>
          </p:cNvPr>
          <p:cNvSpPr>
            <a:spLocks noGrp="1"/>
          </p:cNvSpPr>
          <p:nvPr userDrawn="1">
            <p:ph type="body" sz="quarter" idx="22" hasCustomPrompt="1"/>
          </p:nvPr>
        </p:nvSpPr>
        <p:spPr>
          <a:xfrm>
            <a:off x="256133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02</a:t>
            </a:r>
          </a:p>
        </p:txBody>
      </p:sp>
      <p:sp>
        <p:nvSpPr>
          <p:cNvPr id="22" name="Text Placeholder 12">
            <a:extLst>
              <a:ext uri="{FF2B5EF4-FFF2-40B4-BE49-F238E27FC236}">
                <a16:creationId xmlns:a16="http://schemas.microsoft.com/office/drawing/2014/main" id="{C61FE761-D585-4D37-9741-3F2923A03B01}"/>
              </a:ext>
            </a:extLst>
          </p:cNvPr>
          <p:cNvSpPr>
            <a:spLocks noGrp="1"/>
          </p:cNvSpPr>
          <p:nvPr userDrawn="1">
            <p:ph type="body" sz="quarter" idx="23" hasCustomPrompt="1"/>
          </p:nvPr>
        </p:nvSpPr>
        <p:spPr>
          <a:xfrm>
            <a:off x="9864879"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11</a:t>
            </a:r>
          </a:p>
        </p:txBody>
      </p:sp>
      <p:sp>
        <p:nvSpPr>
          <p:cNvPr id="23" name="Text Placeholder 12">
            <a:extLst>
              <a:ext uri="{FF2B5EF4-FFF2-40B4-BE49-F238E27FC236}">
                <a16:creationId xmlns:a16="http://schemas.microsoft.com/office/drawing/2014/main" id="{AEF88759-07E7-421C-98C4-6C5962899D05}"/>
              </a:ext>
            </a:extLst>
          </p:cNvPr>
          <p:cNvSpPr>
            <a:spLocks noGrp="1"/>
          </p:cNvSpPr>
          <p:nvPr userDrawn="1">
            <p:ph type="body" sz="quarter" idx="24" hasCustomPrompt="1"/>
          </p:nvPr>
        </p:nvSpPr>
        <p:spPr>
          <a:xfrm>
            <a:off x="8241868"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09</a:t>
            </a:r>
          </a:p>
        </p:txBody>
      </p:sp>
      <p:sp>
        <p:nvSpPr>
          <p:cNvPr id="24" name="Text Placeholder 12">
            <a:extLst>
              <a:ext uri="{FF2B5EF4-FFF2-40B4-BE49-F238E27FC236}">
                <a16:creationId xmlns:a16="http://schemas.microsoft.com/office/drawing/2014/main" id="{46CC2679-5DDB-45BD-AFC4-C0E40C90A9F1}"/>
              </a:ext>
            </a:extLst>
          </p:cNvPr>
          <p:cNvSpPr>
            <a:spLocks noGrp="1"/>
          </p:cNvSpPr>
          <p:nvPr userDrawn="1">
            <p:ph type="body" sz="quarter" idx="25" hasCustomPrompt="1"/>
          </p:nvPr>
        </p:nvSpPr>
        <p:spPr>
          <a:xfrm>
            <a:off x="6618858"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07</a:t>
            </a:r>
          </a:p>
        </p:txBody>
      </p:sp>
      <p:sp>
        <p:nvSpPr>
          <p:cNvPr id="25" name="Text Placeholder 12">
            <a:extLst>
              <a:ext uri="{FF2B5EF4-FFF2-40B4-BE49-F238E27FC236}">
                <a16:creationId xmlns:a16="http://schemas.microsoft.com/office/drawing/2014/main" id="{02ABD78C-73AA-439C-A5BE-17644A96282B}"/>
              </a:ext>
            </a:extLst>
          </p:cNvPr>
          <p:cNvSpPr>
            <a:spLocks noGrp="1"/>
          </p:cNvSpPr>
          <p:nvPr userDrawn="1">
            <p:ph type="body" sz="quarter" idx="26" hasCustomPrompt="1"/>
          </p:nvPr>
        </p:nvSpPr>
        <p:spPr>
          <a:xfrm>
            <a:off x="580735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06</a:t>
            </a:r>
          </a:p>
        </p:txBody>
      </p:sp>
      <p:sp>
        <p:nvSpPr>
          <p:cNvPr id="26" name="Text Placeholder 12">
            <a:extLst>
              <a:ext uri="{FF2B5EF4-FFF2-40B4-BE49-F238E27FC236}">
                <a16:creationId xmlns:a16="http://schemas.microsoft.com/office/drawing/2014/main" id="{272124E2-B2DD-45A6-ABE6-459C7038FBB5}"/>
              </a:ext>
            </a:extLst>
          </p:cNvPr>
          <p:cNvSpPr>
            <a:spLocks noGrp="1"/>
          </p:cNvSpPr>
          <p:nvPr userDrawn="1">
            <p:ph type="body" sz="quarter" idx="27" hasCustomPrompt="1"/>
          </p:nvPr>
        </p:nvSpPr>
        <p:spPr>
          <a:xfrm>
            <a:off x="4995848"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05</a:t>
            </a:r>
          </a:p>
        </p:txBody>
      </p:sp>
      <p:sp>
        <p:nvSpPr>
          <p:cNvPr id="27" name="Text Placeholder 12">
            <a:extLst>
              <a:ext uri="{FF2B5EF4-FFF2-40B4-BE49-F238E27FC236}">
                <a16:creationId xmlns:a16="http://schemas.microsoft.com/office/drawing/2014/main" id="{37660DC0-4623-45A5-84FE-A8AB30FB91DF}"/>
              </a:ext>
            </a:extLst>
          </p:cNvPr>
          <p:cNvSpPr>
            <a:spLocks noGrp="1"/>
          </p:cNvSpPr>
          <p:nvPr userDrawn="1">
            <p:ph type="body" sz="quarter" idx="28" hasCustomPrompt="1"/>
          </p:nvPr>
        </p:nvSpPr>
        <p:spPr>
          <a:xfrm>
            <a:off x="418434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04</a:t>
            </a:r>
          </a:p>
        </p:txBody>
      </p:sp>
      <p:sp>
        <p:nvSpPr>
          <p:cNvPr id="28" name="Text Placeholder 12">
            <a:extLst>
              <a:ext uri="{FF2B5EF4-FFF2-40B4-BE49-F238E27FC236}">
                <a16:creationId xmlns:a16="http://schemas.microsoft.com/office/drawing/2014/main" id="{1324C94E-2600-4373-9B3A-E70E6F6E3EAE}"/>
              </a:ext>
            </a:extLst>
          </p:cNvPr>
          <p:cNvSpPr>
            <a:spLocks noGrp="1"/>
          </p:cNvSpPr>
          <p:nvPr userDrawn="1">
            <p:ph type="body" sz="quarter" idx="29" hasCustomPrompt="1"/>
          </p:nvPr>
        </p:nvSpPr>
        <p:spPr>
          <a:xfrm>
            <a:off x="3372838"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03</a:t>
            </a:r>
          </a:p>
        </p:txBody>
      </p:sp>
      <p:sp>
        <p:nvSpPr>
          <p:cNvPr id="29" name="Text Placeholder 12">
            <a:extLst>
              <a:ext uri="{FF2B5EF4-FFF2-40B4-BE49-F238E27FC236}">
                <a16:creationId xmlns:a16="http://schemas.microsoft.com/office/drawing/2014/main" id="{C1ED5B50-C717-4ECD-9434-0C486B1FA95B}"/>
              </a:ext>
            </a:extLst>
          </p:cNvPr>
          <p:cNvSpPr>
            <a:spLocks noGrp="1"/>
          </p:cNvSpPr>
          <p:nvPr userDrawn="1">
            <p:ph type="body" sz="quarter" idx="30" hasCustomPrompt="1"/>
          </p:nvPr>
        </p:nvSpPr>
        <p:spPr>
          <a:xfrm>
            <a:off x="743036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08</a:t>
            </a:r>
          </a:p>
        </p:txBody>
      </p:sp>
      <p:sp>
        <p:nvSpPr>
          <p:cNvPr id="30" name="Text Placeholder 12">
            <a:extLst>
              <a:ext uri="{FF2B5EF4-FFF2-40B4-BE49-F238E27FC236}">
                <a16:creationId xmlns:a16="http://schemas.microsoft.com/office/drawing/2014/main" id="{E91BD8A6-461F-4EAC-82F8-A744495D6BFF}"/>
              </a:ext>
            </a:extLst>
          </p:cNvPr>
          <p:cNvSpPr>
            <a:spLocks noGrp="1"/>
          </p:cNvSpPr>
          <p:nvPr userDrawn="1">
            <p:ph type="body" sz="quarter" idx="31" hasCustomPrompt="1"/>
          </p:nvPr>
        </p:nvSpPr>
        <p:spPr>
          <a:xfrm>
            <a:off x="9053373" y="3863547"/>
            <a:ext cx="576072" cy="576072"/>
          </a:xfrm>
          <a:solidFill>
            <a:schemeClr val="accent1"/>
          </a:solidFill>
        </p:spPr>
        <p:txBody>
          <a:bodyPr anchor="ctr" anchorCtr="0">
            <a:noAutofit/>
          </a:bodyPr>
          <a:lstStyle>
            <a:lvl1pPr marL="0" indent="0" algn="ctr">
              <a:buNone/>
              <a:defRPr sz="1800">
                <a:solidFill>
                  <a:schemeClr val="tx1"/>
                </a:solidFill>
                <a:latin typeface="+mj-lt"/>
              </a:defRPr>
            </a:lvl1pPr>
            <a:lvl2pPr marL="457200" indent="0" algn="ctr">
              <a:buNone/>
              <a:defRPr sz="1800">
                <a:solidFill>
                  <a:schemeClr val="tx1"/>
                </a:solidFill>
                <a:latin typeface="+mj-lt"/>
              </a:defRPr>
            </a:lvl2pPr>
            <a:lvl3pPr marL="914400" indent="0" algn="ctr">
              <a:buNone/>
              <a:defRPr sz="1800">
                <a:solidFill>
                  <a:schemeClr val="tx1"/>
                </a:solidFill>
                <a:latin typeface="+mj-lt"/>
              </a:defRPr>
            </a:lvl3pPr>
            <a:lvl4pPr marL="1371600" indent="0" algn="ctr">
              <a:buNone/>
              <a:defRPr sz="1800">
                <a:solidFill>
                  <a:schemeClr val="tx1"/>
                </a:solidFill>
                <a:latin typeface="+mj-lt"/>
              </a:defRPr>
            </a:lvl4pPr>
            <a:lvl5pPr marL="1828800" indent="0" algn="ctr">
              <a:buNone/>
              <a:defRPr sz="1800">
                <a:solidFill>
                  <a:schemeClr val="tx1"/>
                </a:solidFill>
                <a:latin typeface="+mj-lt"/>
              </a:defRPr>
            </a:lvl5pPr>
          </a:lstStyle>
          <a:p>
            <a:pPr lvl="0"/>
            <a:r>
              <a:rPr lang="en-US" noProof="0"/>
              <a:t>10</a:t>
            </a:r>
          </a:p>
        </p:txBody>
      </p:sp>
      <p:sp>
        <p:nvSpPr>
          <p:cNvPr id="83" name="Text Placeholder 82">
            <a:extLst>
              <a:ext uri="{FF2B5EF4-FFF2-40B4-BE49-F238E27FC236}">
                <a16:creationId xmlns:a16="http://schemas.microsoft.com/office/drawing/2014/main" id="{3070E194-AAC8-4E23-9F2B-5946DF5D2178}"/>
              </a:ext>
            </a:extLst>
          </p:cNvPr>
          <p:cNvSpPr>
            <a:spLocks noGrp="1"/>
          </p:cNvSpPr>
          <p:nvPr>
            <p:ph type="body" sz="quarter" idx="32" hasCustomPrompt="1"/>
          </p:nvPr>
        </p:nvSpPr>
        <p:spPr>
          <a:xfrm>
            <a:off x="896857"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Dec</a:t>
            </a:r>
          </a:p>
        </p:txBody>
      </p:sp>
      <p:sp>
        <p:nvSpPr>
          <p:cNvPr id="84" name="Text Placeholder 82">
            <a:extLst>
              <a:ext uri="{FF2B5EF4-FFF2-40B4-BE49-F238E27FC236}">
                <a16:creationId xmlns:a16="http://schemas.microsoft.com/office/drawing/2014/main" id="{53A9E9CF-C53C-41F0-8DEE-872DBB4377F5}"/>
              </a:ext>
            </a:extLst>
          </p:cNvPr>
          <p:cNvSpPr>
            <a:spLocks noGrp="1"/>
          </p:cNvSpPr>
          <p:nvPr>
            <p:ph type="body" sz="quarter" idx="33" hasCustomPrompt="1"/>
          </p:nvPr>
        </p:nvSpPr>
        <p:spPr>
          <a:xfrm>
            <a:off x="10630020"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Dec</a:t>
            </a:r>
          </a:p>
        </p:txBody>
      </p:sp>
      <p:sp>
        <p:nvSpPr>
          <p:cNvPr id="85" name="Text Placeholder 82">
            <a:extLst>
              <a:ext uri="{FF2B5EF4-FFF2-40B4-BE49-F238E27FC236}">
                <a16:creationId xmlns:a16="http://schemas.microsoft.com/office/drawing/2014/main" id="{72AE6501-3FB0-4A7D-9A36-B350AEC3CAED}"/>
              </a:ext>
            </a:extLst>
          </p:cNvPr>
          <p:cNvSpPr>
            <a:spLocks noGrp="1"/>
          </p:cNvSpPr>
          <p:nvPr>
            <p:ph type="body" sz="quarter" idx="34" hasCustomPrompt="1"/>
          </p:nvPr>
        </p:nvSpPr>
        <p:spPr>
          <a:xfrm>
            <a:off x="1707954"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Jan</a:t>
            </a:r>
          </a:p>
        </p:txBody>
      </p:sp>
      <p:sp>
        <p:nvSpPr>
          <p:cNvPr id="86" name="Text Placeholder 82">
            <a:extLst>
              <a:ext uri="{FF2B5EF4-FFF2-40B4-BE49-F238E27FC236}">
                <a16:creationId xmlns:a16="http://schemas.microsoft.com/office/drawing/2014/main" id="{CB3FC7F1-097D-46A1-B741-A527899C4866}"/>
              </a:ext>
            </a:extLst>
          </p:cNvPr>
          <p:cNvSpPr>
            <a:spLocks noGrp="1"/>
          </p:cNvSpPr>
          <p:nvPr>
            <p:ph type="body" sz="quarter" idx="35" hasCustomPrompt="1"/>
          </p:nvPr>
        </p:nvSpPr>
        <p:spPr>
          <a:xfrm>
            <a:off x="2519051"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Feb</a:t>
            </a:r>
          </a:p>
        </p:txBody>
      </p:sp>
      <p:sp>
        <p:nvSpPr>
          <p:cNvPr id="87" name="Text Placeholder 82">
            <a:extLst>
              <a:ext uri="{FF2B5EF4-FFF2-40B4-BE49-F238E27FC236}">
                <a16:creationId xmlns:a16="http://schemas.microsoft.com/office/drawing/2014/main" id="{FC859E34-D208-4716-9A67-734A70457550}"/>
              </a:ext>
            </a:extLst>
          </p:cNvPr>
          <p:cNvSpPr>
            <a:spLocks noGrp="1"/>
          </p:cNvSpPr>
          <p:nvPr>
            <p:ph type="body" sz="quarter" idx="36" hasCustomPrompt="1"/>
          </p:nvPr>
        </p:nvSpPr>
        <p:spPr>
          <a:xfrm>
            <a:off x="3330148"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Mar</a:t>
            </a:r>
          </a:p>
        </p:txBody>
      </p:sp>
      <p:sp>
        <p:nvSpPr>
          <p:cNvPr id="88" name="Text Placeholder 82">
            <a:extLst>
              <a:ext uri="{FF2B5EF4-FFF2-40B4-BE49-F238E27FC236}">
                <a16:creationId xmlns:a16="http://schemas.microsoft.com/office/drawing/2014/main" id="{049E8B34-6A64-4BBD-A35C-22A6CA41E353}"/>
              </a:ext>
            </a:extLst>
          </p:cNvPr>
          <p:cNvSpPr>
            <a:spLocks noGrp="1"/>
          </p:cNvSpPr>
          <p:nvPr>
            <p:ph type="body" sz="quarter" idx="37" hasCustomPrompt="1"/>
          </p:nvPr>
        </p:nvSpPr>
        <p:spPr>
          <a:xfrm>
            <a:off x="4141245"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Apr</a:t>
            </a:r>
          </a:p>
        </p:txBody>
      </p:sp>
      <p:sp>
        <p:nvSpPr>
          <p:cNvPr id="89" name="Text Placeholder 82">
            <a:extLst>
              <a:ext uri="{FF2B5EF4-FFF2-40B4-BE49-F238E27FC236}">
                <a16:creationId xmlns:a16="http://schemas.microsoft.com/office/drawing/2014/main" id="{97904633-5897-42A4-AF0F-2EA51A800CF5}"/>
              </a:ext>
            </a:extLst>
          </p:cNvPr>
          <p:cNvSpPr>
            <a:spLocks noGrp="1"/>
          </p:cNvSpPr>
          <p:nvPr>
            <p:ph type="body" sz="quarter" idx="38" hasCustomPrompt="1"/>
          </p:nvPr>
        </p:nvSpPr>
        <p:spPr>
          <a:xfrm>
            <a:off x="4952342"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May</a:t>
            </a:r>
          </a:p>
        </p:txBody>
      </p:sp>
      <p:sp>
        <p:nvSpPr>
          <p:cNvPr id="90" name="Text Placeholder 82">
            <a:extLst>
              <a:ext uri="{FF2B5EF4-FFF2-40B4-BE49-F238E27FC236}">
                <a16:creationId xmlns:a16="http://schemas.microsoft.com/office/drawing/2014/main" id="{79DD194B-FCD9-41BA-9509-A8B90C84FE97}"/>
              </a:ext>
            </a:extLst>
          </p:cNvPr>
          <p:cNvSpPr>
            <a:spLocks noGrp="1"/>
          </p:cNvSpPr>
          <p:nvPr>
            <p:ph type="body" sz="quarter" idx="39" hasCustomPrompt="1"/>
          </p:nvPr>
        </p:nvSpPr>
        <p:spPr>
          <a:xfrm>
            <a:off x="5763439"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Jun</a:t>
            </a:r>
          </a:p>
        </p:txBody>
      </p:sp>
      <p:sp>
        <p:nvSpPr>
          <p:cNvPr id="91" name="Text Placeholder 82">
            <a:extLst>
              <a:ext uri="{FF2B5EF4-FFF2-40B4-BE49-F238E27FC236}">
                <a16:creationId xmlns:a16="http://schemas.microsoft.com/office/drawing/2014/main" id="{DB6D9DFF-FF4C-4CE7-8978-80DBC6D9C1AD}"/>
              </a:ext>
            </a:extLst>
          </p:cNvPr>
          <p:cNvSpPr>
            <a:spLocks noGrp="1"/>
          </p:cNvSpPr>
          <p:nvPr>
            <p:ph type="body" sz="quarter" idx="40" hasCustomPrompt="1"/>
          </p:nvPr>
        </p:nvSpPr>
        <p:spPr>
          <a:xfrm>
            <a:off x="6574536"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Jul</a:t>
            </a:r>
          </a:p>
        </p:txBody>
      </p:sp>
      <p:sp>
        <p:nvSpPr>
          <p:cNvPr id="92" name="Text Placeholder 82">
            <a:extLst>
              <a:ext uri="{FF2B5EF4-FFF2-40B4-BE49-F238E27FC236}">
                <a16:creationId xmlns:a16="http://schemas.microsoft.com/office/drawing/2014/main" id="{1AF51762-8702-4718-B74C-51EF4D498495}"/>
              </a:ext>
            </a:extLst>
          </p:cNvPr>
          <p:cNvSpPr>
            <a:spLocks noGrp="1"/>
          </p:cNvSpPr>
          <p:nvPr>
            <p:ph type="body" sz="quarter" idx="41" hasCustomPrompt="1"/>
          </p:nvPr>
        </p:nvSpPr>
        <p:spPr>
          <a:xfrm>
            <a:off x="7385633"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Aug</a:t>
            </a:r>
          </a:p>
        </p:txBody>
      </p:sp>
      <p:sp>
        <p:nvSpPr>
          <p:cNvPr id="93" name="Text Placeholder 82">
            <a:extLst>
              <a:ext uri="{FF2B5EF4-FFF2-40B4-BE49-F238E27FC236}">
                <a16:creationId xmlns:a16="http://schemas.microsoft.com/office/drawing/2014/main" id="{B94382F6-3287-40E9-A2C6-E28B5F7F051C}"/>
              </a:ext>
            </a:extLst>
          </p:cNvPr>
          <p:cNvSpPr>
            <a:spLocks noGrp="1"/>
          </p:cNvSpPr>
          <p:nvPr>
            <p:ph type="body" sz="quarter" idx="42" hasCustomPrompt="1"/>
          </p:nvPr>
        </p:nvSpPr>
        <p:spPr>
          <a:xfrm>
            <a:off x="8196730"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Sep</a:t>
            </a:r>
          </a:p>
        </p:txBody>
      </p:sp>
      <p:sp>
        <p:nvSpPr>
          <p:cNvPr id="94" name="Text Placeholder 82">
            <a:extLst>
              <a:ext uri="{FF2B5EF4-FFF2-40B4-BE49-F238E27FC236}">
                <a16:creationId xmlns:a16="http://schemas.microsoft.com/office/drawing/2014/main" id="{138544EE-C7F5-4BEA-B814-148F88843B81}"/>
              </a:ext>
            </a:extLst>
          </p:cNvPr>
          <p:cNvSpPr>
            <a:spLocks noGrp="1"/>
          </p:cNvSpPr>
          <p:nvPr>
            <p:ph type="body" sz="quarter" idx="43" hasCustomPrompt="1"/>
          </p:nvPr>
        </p:nvSpPr>
        <p:spPr>
          <a:xfrm>
            <a:off x="9007827"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Oct</a:t>
            </a:r>
          </a:p>
        </p:txBody>
      </p:sp>
      <p:sp>
        <p:nvSpPr>
          <p:cNvPr id="95" name="Text Placeholder 82">
            <a:extLst>
              <a:ext uri="{FF2B5EF4-FFF2-40B4-BE49-F238E27FC236}">
                <a16:creationId xmlns:a16="http://schemas.microsoft.com/office/drawing/2014/main" id="{D4154B6A-8576-4E34-B9F7-848562D0FAC9}"/>
              </a:ext>
            </a:extLst>
          </p:cNvPr>
          <p:cNvSpPr>
            <a:spLocks noGrp="1"/>
          </p:cNvSpPr>
          <p:nvPr>
            <p:ph type="body" sz="quarter" idx="44" hasCustomPrompt="1"/>
          </p:nvPr>
        </p:nvSpPr>
        <p:spPr>
          <a:xfrm>
            <a:off x="9818924" y="5016378"/>
            <a:ext cx="665162" cy="268288"/>
          </a:xfrm>
        </p:spPr>
        <p:txBody>
          <a:bodyPr lIns="0" tIns="0" rIns="0" bIns="0" anchor="ctr" anchorCtr="0">
            <a:noAutofit/>
          </a:bodyPr>
          <a:lstStyle>
            <a:lvl1pPr marL="0" indent="0" algn="ctr">
              <a:buNone/>
              <a:defRPr sz="1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Nov</a:t>
            </a:r>
          </a:p>
        </p:txBody>
      </p:sp>
      <p:sp>
        <p:nvSpPr>
          <p:cNvPr id="96" name="Text Placeholder 82">
            <a:extLst>
              <a:ext uri="{FF2B5EF4-FFF2-40B4-BE49-F238E27FC236}">
                <a16:creationId xmlns:a16="http://schemas.microsoft.com/office/drawing/2014/main" id="{50E931AF-D6F2-4AD6-AAD8-8472B8635808}"/>
              </a:ext>
            </a:extLst>
          </p:cNvPr>
          <p:cNvSpPr>
            <a:spLocks noGrp="1"/>
          </p:cNvSpPr>
          <p:nvPr>
            <p:ph type="body" sz="quarter" idx="45" hasCustomPrompt="1"/>
          </p:nvPr>
        </p:nvSpPr>
        <p:spPr>
          <a:xfrm>
            <a:off x="896857" y="5311873"/>
            <a:ext cx="665162" cy="268288"/>
          </a:xfrm>
        </p:spPr>
        <p:txBody>
          <a:bodyPr lIns="0" tIns="0" rIns="0" bIns="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Start</a:t>
            </a:r>
          </a:p>
        </p:txBody>
      </p:sp>
      <p:sp>
        <p:nvSpPr>
          <p:cNvPr id="97" name="Text Placeholder 82">
            <a:extLst>
              <a:ext uri="{FF2B5EF4-FFF2-40B4-BE49-F238E27FC236}">
                <a16:creationId xmlns:a16="http://schemas.microsoft.com/office/drawing/2014/main" id="{AAEA2E2F-AB4C-462B-B9B9-07B4AA406A4B}"/>
              </a:ext>
            </a:extLst>
          </p:cNvPr>
          <p:cNvSpPr>
            <a:spLocks noGrp="1"/>
          </p:cNvSpPr>
          <p:nvPr>
            <p:ph type="body" sz="quarter" idx="46" hasCustomPrompt="1"/>
          </p:nvPr>
        </p:nvSpPr>
        <p:spPr>
          <a:xfrm>
            <a:off x="10630020" y="5311873"/>
            <a:ext cx="665162" cy="268288"/>
          </a:xfrm>
        </p:spPr>
        <p:txBody>
          <a:bodyPr lIns="0" tIns="0" rIns="0" bIns="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Q4</a:t>
            </a:r>
          </a:p>
        </p:txBody>
      </p:sp>
      <p:sp>
        <p:nvSpPr>
          <p:cNvPr id="98" name="Text Placeholder 82">
            <a:extLst>
              <a:ext uri="{FF2B5EF4-FFF2-40B4-BE49-F238E27FC236}">
                <a16:creationId xmlns:a16="http://schemas.microsoft.com/office/drawing/2014/main" id="{791F5FE7-9124-491C-AD14-8CD8442EEDBB}"/>
              </a:ext>
            </a:extLst>
          </p:cNvPr>
          <p:cNvSpPr>
            <a:spLocks noGrp="1"/>
          </p:cNvSpPr>
          <p:nvPr>
            <p:ph type="body" sz="quarter" idx="47" hasCustomPrompt="1"/>
          </p:nvPr>
        </p:nvSpPr>
        <p:spPr>
          <a:xfrm>
            <a:off x="3330148" y="5311873"/>
            <a:ext cx="665162" cy="268288"/>
          </a:xfrm>
        </p:spPr>
        <p:txBody>
          <a:bodyPr lIns="0" tIns="0" rIns="0" bIns="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Q1</a:t>
            </a:r>
          </a:p>
        </p:txBody>
      </p:sp>
      <p:sp>
        <p:nvSpPr>
          <p:cNvPr id="99" name="Text Placeholder 82">
            <a:extLst>
              <a:ext uri="{FF2B5EF4-FFF2-40B4-BE49-F238E27FC236}">
                <a16:creationId xmlns:a16="http://schemas.microsoft.com/office/drawing/2014/main" id="{AF9DDE50-FB12-4681-9F64-FAEEEE893267}"/>
              </a:ext>
            </a:extLst>
          </p:cNvPr>
          <p:cNvSpPr>
            <a:spLocks noGrp="1"/>
          </p:cNvSpPr>
          <p:nvPr>
            <p:ph type="body" sz="quarter" idx="48" hasCustomPrompt="1"/>
          </p:nvPr>
        </p:nvSpPr>
        <p:spPr>
          <a:xfrm>
            <a:off x="5763439" y="5311873"/>
            <a:ext cx="665162" cy="268288"/>
          </a:xfrm>
        </p:spPr>
        <p:txBody>
          <a:bodyPr lIns="0" tIns="0" rIns="0" bIns="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Q2</a:t>
            </a:r>
          </a:p>
        </p:txBody>
      </p:sp>
      <p:sp>
        <p:nvSpPr>
          <p:cNvPr id="100" name="Text Placeholder 82">
            <a:extLst>
              <a:ext uri="{FF2B5EF4-FFF2-40B4-BE49-F238E27FC236}">
                <a16:creationId xmlns:a16="http://schemas.microsoft.com/office/drawing/2014/main" id="{817AE0D5-8EF1-44A0-8F15-FBFA1111DCA0}"/>
              </a:ext>
            </a:extLst>
          </p:cNvPr>
          <p:cNvSpPr>
            <a:spLocks noGrp="1"/>
          </p:cNvSpPr>
          <p:nvPr>
            <p:ph type="body" sz="quarter" idx="49" hasCustomPrompt="1"/>
          </p:nvPr>
        </p:nvSpPr>
        <p:spPr>
          <a:xfrm>
            <a:off x="8196730" y="5311873"/>
            <a:ext cx="665162" cy="268288"/>
          </a:xfrm>
        </p:spPr>
        <p:txBody>
          <a:bodyPr lIns="0" tIns="0" rIns="0" bIns="0" anchor="ctr" anchorCtr="0">
            <a:noAutofit/>
          </a:bodyPr>
          <a:lstStyle>
            <a:lvl1pPr marL="0" indent="0" algn="ctr">
              <a:buNone/>
              <a:defRPr sz="1800">
                <a:solidFill>
                  <a:schemeClr val="tx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Q3</a:t>
            </a:r>
          </a:p>
        </p:txBody>
      </p:sp>
      <p:sp>
        <p:nvSpPr>
          <p:cNvPr id="101" name="Text Placeholder 82">
            <a:extLst>
              <a:ext uri="{FF2B5EF4-FFF2-40B4-BE49-F238E27FC236}">
                <a16:creationId xmlns:a16="http://schemas.microsoft.com/office/drawing/2014/main" id="{6664E19C-3384-49DD-BD5F-2E39375D444C}"/>
              </a:ext>
            </a:extLst>
          </p:cNvPr>
          <p:cNvSpPr>
            <a:spLocks noGrp="1"/>
          </p:cNvSpPr>
          <p:nvPr>
            <p:ph type="body" sz="quarter" idx="50" hasCustomPrompt="1"/>
          </p:nvPr>
        </p:nvSpPr>
        <p:spPr>
          <a:xfrm>
            <a:off x="10806794" y="473961"/>
            <a:ext cx="958856" cy="551102"/>
          </a:xfrm>
        </p:spPr>
        <p:txBody>
          <a:bodyPr lIns="0" tIns="0" rIns="0" bIns="0" anchor="ctr" anchorCtr="0">
            <a:noAutofit/>
          </a:bodyPr>
          <a:lstStyle>
            <a:lvl1pPr marL="0" indent="0" algn="r">
              <a:buNone/>
              <a:defRPr sz="28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20XX</a:t>
            </a:r>
          </a:p>
        </p:txBody>
      </p:sp>
    </p:spTree>
    <p:extLst>
      <p:ext uri="{BB962C8B-B14F-4D97-AF65-F5344CB8AC3E}">
        <p14:creationId xmlns:p14="http://schemas.microsoft.com/office/powerpoint/2010/main" val="48107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bruin@esd.w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B3F1-F1C3-4AF1-A82F-C0ED29A6C93D}"/>
              </a:ext>
            </a:extLst>
          </p:cNvPr>
          <p:cNvSpPr>
            <a:spLocks noGrp="1"/>
          </p:cNvSpPr>
          <p:nvPr>
            <p:ph type="ctrTitle"/>
          </p:nvPr>
        </p:nvSpPr>
        <p:spPr>
          <a:xfrm>
            <a:off x="1600200" y="2386744"/>
            <a:ext cx="8991600" cy="1645920"/>
          </a:xfrm>
        </p:spPr>
        <p:txBody>
          <a:bodyPr/>
          <a:lstStyle/>
          <a:p>
            <a:r>
              <a:rPr lang="en-US"/>
              <a:t>Human-Centered Poverty Reduction system design team</a:t>
            </a:r>
            <a:endParaRPr lang="en-US" dirty="0"/>
          </a:p>
        </p:txBody>
      </p:sp>
      <p:sp>
        <p:nvSpPr>
          <p:cNvPr id="3" name="Subtitle 2">
            <a:extLst>
              <a:ext uri="{FF2B5EF4-FFF2-40B4-BE49-F238E27FC236}">
                <a16:creationId xmlns:a16="http://schemas.microsoft.com/office/drawing/2014/main" id="{105AD307-31E5-421E-A399-6FA18D886BA7}"/>
              </a:ext>
            </a:extLst>
          </p:cNvPr>
          <p:cNvSpPr>
            <a:spLocks noGrp="1"/>
          </p:cNvSpPr>
          <p:nvPr>
            <p:ph type="subTitle" idx="1"/>
          </p:nvPr>
        </p:nvSpPr>
        <p:spPr>
          <a:xfrm>
            <a:off x="1600198" y="4352543"/>
            <a:ext cx="8991601" cy="1955123"/>
          </a:xfrm>
        </p:spPr>
        <p:txBody>
          <a:bodyPr>
            <a:normAutofit fontScale="92500" lnSpcReduction="10000"/>
          </a:bodyPr>
          <a:lstStyle/>
          <a:p>
            <a:r>
              <a:rPr lang="en-US"/>
              <a:t>Sponsors: </a:t>
            </a:r>
          </a:p>
          <a:p>
            <a:r>
              <a:rPr lang="en-US"/>
              <a:t>David Stillman, Department of Social &amp; Health Services</a:t>
            </a:r>
          </a:p>
          <a:p>
            <a:r>
              <a:rPr lang="en-US"/>
              <a:t>Diane Klontz, Department of Commerce</a:t>
            </a:r>
          </a:p>
          <a:p>
            <a:r>
              <a:rPr lang="en-US"/>
              <a:t>Maria Courogen, Washington State Department of Health </a:t>
            </a:r>
          </a:p>
          <a:p>
            <a:r>
              <a:rPr lang="en-US"/>
              <a:t>Tim Probst, Employment Security Department Washington State</a:t>
            </a:r>
            <a:endParaRPr lang="en-US" dirty="0"/>
          </a:p>
        </p:txBody>
      </p:sp>
    </p:spTree>
    <p:extLst>
      <p:ext uri="{BB962C8B-B14F-4D97-AF65-F5344CB8AC3E}">
        <p14:creationId xmlns:p14="http://schemas.microsoft.com/office/powerpoint/2010/main" val="392488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0574-FD18-4B38-86B3-83ADDACCC627}"/>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A52F6520-E440-4E19-BB8B-4F4CA3D8B4F5}"/>
              </a:ext>
            </a:extLst>
          </p:cNvPr>
          <p:cNvSpPr>
            <a:spLocks noGrp="1"/>
          </p:cNvSpPr>
          <p:nvPr>
            <p:ph type="subTitle" idx="1"/>
          </p:nvPr>
        </p:nvSpPr>
        <p:spPr>
          <a:xfrm>
            <a:off x="955171" y="5353235"/>
            <a:ext cx="5454507" cy="1047071"/>
          </a:xfrm>
        </p:spPr>
        <p:txBody>
          <a:bodyPr>
            <a:normAutofit fontScale="92500" lnSpcReduction="20000"/>
          </a:bodyPr>
          <a:lstStyle/>
          <a:p>
            <a:pPr algn="l"/>
            <a:r>
              <a:rPr lang="en-US" dirty="0"/>
              <a:t>Marie Bruin</a:t>
            </a:r>
          </a:p>
          <a:p>
            <a:pPr algn="l"/>
            <a:r>
              <a:rPr lang="en-US" dirty="0"/>
              <a:t>Employment Security Department</a:t>
            </a:r>
          </a:p>
          <a:p>
            <a:pPr algn="l"/>
            <a:r>
              <a:rPr lang="en-US" dirty="0">
                <a:solidFill>
                  <a:schemeClr val="tx1"/>
                </a:solidFill>
                <a:hlinkClick r:id="rId2">
                  <a:extLst>
                    <a:ext uri="{A12FA001-AC4F-418D-AE19-62706E023703}">
                      <ahyp:hlinkClr xmlns:ahyp="http://schemas.microsoft.com/office/drawing/2018/hyperlinkcolor" val="tx"/>
                    </a:ext>
                  </a:extLst>
                </a:hlinkClick>
              </a:rPr>
              <a:t>mbruin@esd.wa.gov</a:t>
            </a:r>
            <a:r>
              <a:rPr lang="en-US" dirty="0">
                <a:solidFill>
                  <a:schemeClr val="tx1"/>
                </a:solidFill>
              </a:rPr>
              <a:t> </a:t>
            </a:r>
          </a:p>
        </p:txBody>
      </p:sp>
    </p:spTree>
    <p:extLst>
      <p:ext uri="{BB962C8B-B14F-4D97-AF65-F5344CB8AC3E}">
        <p14:creationId xmlns:p14="http://schemas.microsoft.com/office/powerpoint/2010/main" val="42827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32436-854C-482D-B826-5C289D2788F9}"/>
              </a:ext>
            </a:extLst>
          </p:cNvPr>
          <p:cNvPicPr>
            <a:picLocks noChangeAspect="1"/>
          </p:cNvPicPr>
          <p:nvPr/>
        </p:nvPicPr>
        <p:blipFill rotWithShape="1">
          <a:blip r:embed="rId2"/>
          <a:srcRect t="3357" b="11754"/>
          <a:stretch/>
        </p:blipFill>
        <p:spPr>
          <a:xfrm rot="20806650">
            <a:off x="7083664" y="1144878"/>
            <a:ext cx="4516103" cy="4899230"/>
          </a:xfrm>
          <a:prstGeom prst="rect">
            <a:avLst/>
          </a:prstGeom>
        </p:spPr>
      </p:pic>
      <p:sp>
        <p:nvSpPr>
          <p:cNvPr id="6" name="TextBox 5">
            <a:extLst>
              <a:ext uri="{FF2B5EF4-FFF2-40B4-BE49-F238E27FC236}">
                <a16:creationId xmlns:a16="http://schemas.microsoft.com/office/drawing/2014/main" id="{2CC72986-F9A7-4A83-A7F6-A24A3589CAE1}"/>
              </a:ext>
            </a:extLst>
          </p:cNvPr>
          <p:cNvSpPr txBox="1"/>
          <p:nvPr/>
        </p:nvSpPr>
        <p:spPr>
          <a:xfrm>
            <a:off x="175762" y="3782218"/>
            <a:ext cx="4144312" cy="1908215"/>
          </a:xfrm>
          <a:prstGeom prst="rect">
            <a:avLst/>
          </a:prstGeom>
          <a:noFill/>
        </p:spPr>
        <p:txBody>
          <a:bodyPr wrap="square" rtlCol="0">
            <a:spAutoFit/>
          </a:bodyPr>
          <a:lstStyle/>
          <a:p>
            <a:r>
              <a:rPr lang="en-US" sz="2000" b="1" dirty="0"/>
              <a:t>Project Managers: </a:t>
            </a:r>
          </a:p>
          <a:p>
            <a:r>
              <a:rPr lang="en-US" sz="2000" dirty="0"/>
              <a:t>Babs Roberts, DSHS</a:t>
            </a:r>
          </a:p>
          <a:p>
            <a:r>
              <a:rPr lang="en-US" sz="2000" dirty="0"/>
              <a:t>Emily Grossman, Commerce</a:t>
            </a:r>
          </a:p>
          <a:p>
            <a:r>
              <a:rPr lang="en-US" sz="2000" dirty="0"/>
              <a:t>Daisye Orr, DOH</a:t>
            </a:r>
          </a:p>
          <a:p>
            <a:r>
              <a:rPr lang="en-US" sz="2000" dirty="0"/>
              <a:t>John Traugott, and Marie Bruin, ESD</a:t>
            </a:r>
          </a:p>
          <a:p>
            <a:endParaRPr lang="en-US" dirty="0"/>
          </a:p>
        </p:txBody>
      </p:sp>
      <p:pic>
        <p:nvPicPr>
          <p:cNvPr id="7" name="Picture 6">
            <a:extLst>
              <a:ext uri="{FF2B5EF4-FFF2-40B4-BE49-F238E27FC236}">
                <a16:creationId xmlns:a16="http://schemas.microsoft.com/office/drawing/2014/main" id="{CD4BE254-0B2B-4396-A6C7-E418904EA995}"/>
              </a:ext>
            </a:extLst>
          </p:cNvPr>
          <p:cNvPicPr>
            <a:picLocks noChangeAspect="1"/>
          </p:cNvPicPr>
          <p:nvPr/>
        </p:nvPicPr>
        <p:blipFill>
          <a:blip r:embed="rId3"/>
          <a:stretch>
            <a:fillRect/>
          </a:stretch>
        </p:blipFill>
        <p:spPr>
          <a:xfrm rot="20731720">
            <a:off x="4340778" y="705186"/>
            <a:ext cx="4239784" cy="5447629"/>
          </a:xfrm>
          <a:prstGeom prst="rect">
            <a:avLst/>
          </a:prstGeom>
        </p:spPr>
      </p:pic>
    </p:spTree>
    <p:extLst>
      <p:ext uri="{BB962C8B-B14F-4D97-AF65-F5344CB8AC3E}">
        <p14:creationId xmlns:p14="http://schemas.microsoft.com/office/powerpoint/2010/main" val="7787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DB0576-F160-45D9-9E44-E87FAC5E0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14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2CEE52-5426-4F39-9DC7-37F74637E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437" y="0"/>
            <a:ext cx="755656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1F362-EB5D-4826-A445-0E37FFAF720A}"/>
              </a:ext>
            </a:extLst>
          </p:cNvPr>
          <p:cNvSpPr>
            <a:spLocks noGrp="1"/>
          </p:cNvSpPr>
          <p:nvPr>
            <p:ph type="title"/>
          </p:nvPr>
        </p:nvSpPr>
        <p:spPr>
          <a:xfrm>
            <a:off x="5458970" y="1036948"/>
            <a:ext cx="5928358" cy="4402318"/>
          </a:xfrm>
          <a:noFill/>
          <a:ln>
            <a:solidFill>
              <a:schemeClr val="tx1"/>
            </a:solidFill>
          </a:ln>
        </p:spPr>
        <p:txBody>
          <a:bodyPr vert="horz" lIns="274320" tIns="182880" rIns="274320" bIns="182880" rtlCol="0" anchor="ctr" anchorCtr="1">
            <a:normAutofit/>
          </a:bodyPr>
          <a:lstStyle/>
          <a:p>
            <a:r>
              <a:rPr lang="en-US" sz="2000" b="1" dirty="0">
                <a:solidFill>
                  <a:schemeClr val="tx1"/>
                </a:solidFill>
              </a:rPr>
              <a:t>Goal Statement</a:t>
            </a:r>
            <a:br>
              <a:rPr lang="en-US" sz="2000" b="1" dirty="0">
                <a:solidFill>
                  <a:schemeClr val="tx1"/>
                </a:solidFill>
              </a:rPr>
            </a:br>
            <a:r>
              <a:rPr lang="en-US" sz="2000" dirty="0">
                <a:solidFill>
                  <a:schemeClr val="tx1"/>
                </a:solidFill>
              </a:rPr>
              <a:t>Create a human-centered upward mobility system that coordinates the work of our agencies, empowers people experiencing poverty, treats them as customers, centers on the impacts of racism and implicit bias, and measurably and equitably reduces poverty.</a:t>
            </a:r>
          </a:p>
        </p:txBody>
      </p:sp>
      <p:pic>
        <p:nvPicPr>
          <p:cNvPr id="8" name="Picture 7">
            <a:extLst>
              <a:ext uri="{FF2B5EF4-FFF2-40B4-BE49-F238E27FC236}">
                <a16:creationId xmlns:a16="http://schemas.microsoft.com/office/drawing/2014/main" id="{935E60C6-4CD0-46AC-9116-07FF9A801177}"/>
              </a:ext>
            </a:extLst>
          </p:cNvPr>
          <p:cNvPicPr/>
          <p:nvPr/>
        </p:nvPicPr>
        <p:blipFill rotWithShape="1">
          <a:blip r:embed="rId2">
            <a:extLst>
              <a:ext uri="{28A0092B-C50C-407E-A947-70E740481C1C}">
                <a14:useLocalDpi xmlns:a14="http://schemas.microsoft.com/office/drawing/2010/main" val="0"/>
              </a:ext>
            </a:extLst>
          </a:blip>
          <a:srcRect l="70075" b="-3788"/>
          <a:stretch/>
        </p:blipFill>
        <p:spPr bwMode="auto">
          <a:xfrm>
            <a:off x="1074253" y="638946"/>
            <a:ext cx="2512868" cy="1721271"/>
          </a:xfrm>
          <a:prstGeom prst="rect">
            <a:avLst/>
          </a:prstGeom>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12ADA5B-6262-4A19-8E33-E4D8D8551A1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0924" y="2568379"/>
            <a:ext cx="1616213" cy="1616213"/>
          </a:xfrm>
          <a:prstGeom prst="rect">
            <a:avLst/>
          </a:prstGeom>
          <a:noFill/>
        </p:spPr>
      </p:pic>
      <p:pic>
        <p:nvPicPr>
          <p:cNvPr id="6" name="Picture 5">
            <a:extLst>
              <a:ext uri="{FF2B5EF4-FFF2-40B4-BE49-F238E27FC236}">
                <a16:creationId xmlns:a16="http://schemas.microsoft.com/office/drawing/2014/main" id="{CB070A75-FE2B-4F0E-9BE7-DB712CA34A26}"/>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2398006" y="2926867"/>
            <a:ext cx="1642444" cy="899238"/>
          </a:xfrm>
          <a:prstGeom prst="rect">
            <a:avLst/>
          </a:prstGeom>
          <a:noFill/>
        </p:spPr>
      </p:pic>
      <p:pic>
        <p:nvPicPr>
          <p:cNvPr id="4" name="Picture 3">
            <a:extLst>
              <a:ext uri="{FF2B5EF4-FFF2-40B4-BE49-F238E27FC236}">
                <a16:creationId xmlns:a16="http://schemas.microsoft.com/office/drawing/2014/main" id="{ED95D11B-DF3F-410A-925D-02841C1EED9E}"/>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686893" y="4392754"/>
            <a:ext cx="3287588" cy="1722697"/>
          </a:xfrm>
          <a:prstGeom prst="rect">
            <a:avLst/>
          </a:prstGeom>
          <a:noFill/>
        </p:spPr>
      </p:pic>
    </p:spTree>
    <p:extLst>
      <p:ext uri="{BB962C8B-B14F-4D97-AF65-F5344CB8AC3E}">
        <p14:creationId xmlns:p14="http://schemas.microsoft.com/office/powerpoint/2010/main" val="429167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9A59-E918-47DA-9BF0-17CA87A249D5}"/>
              </a:ext>
            </a:extLst>
          </p:cNvPr>
          <p:cNvSpPr>
            <a:spLocks noGrp="1"/>
          </p:cNvSpPr>
          <p:nvPr>
            <p:ph type="title"/>
          </p:nvPr>
        </p:nvSpPr>
        <p:spPr>
          <a:xfrm>
            <a:off x="804672" y="2243829"/>
            <a:ext cx="4486656" cy="624878"/>
          </a:xfrm>
        </p:spPr>
        <p:txBody>
          <a:bodyPr>
            <a:normAutofit fontScale="90000"/>
          </a:bodyPr>
          <a:lstStyle/>
          <a:p>
            <a:r>
              <a:rPr lang="en-US" dirty="0"/>
              <a:t>Team Purpose</a:t>
            </a:r>
          </a:p>
        </p:txBody>
      </p:sp>
      <p:sp>
        <p:nvSpPr>
          <p:cNvPr id="3" name="Content Placeholder 2">
            <a:extLst>
              <a:ext uri="{FF2B5EF4-FFF2-40B4-BE49-F238E27FC236}">
                <a16:creationId xmlns:a16="http://schemas.microsoft.com/office/drawing/2014/main" id="{2FAA7C72-C372-4FD9-991E-D31598EFE8C9}"/>
              </a:ext>
            </a:extLst>
          </p:cNvPr>
          <p:cNvSpPr>
            <a:spLocks noGrp="1"/>
          </p:cNvSpPr>
          <p:nvPr>
            <p:ph idx="1"/>
          </p:nvPr>
        </p:nvSpPr>
        <p:spPr>
          <a:xfrm>
            <a:off x="6736080" y="804672"/>
            <a:ext cx="4815840" cy="5255469"/>
          </a:xfrm>
        </p:spPr>
        <p:txBody>
          <a:bodyPr>
            <a:normAutofit fontScale="92500"/>
          </a:bodyPr>
          <a:lstStyle/>
          <a:p>
            <a:pPr marL="0" indent="0">
              <a:buNone/>
            </a:pPr>
            <a:r>
              <a:rPr lang="en-US" sz="2400" b="1" dirty="0"/>
              <a:t>Purpose:</a:t>
            </a:r>
            <a:r>
              <a:rPr lang="en-US" sz="2400" dirty="0"/>
              <a:t>  </a:t>
            </a:r>
          </a:p>
          <a:p>
            <a:pPr marL="0" indent="0">
              <a:buNone/>
            </a:pPr>
            <a:r>
              <a:rPr lang="en-US" sz="2400" dirty="0"/>
              <a:t>This team is empowered to make recommendations about what our four agencies should begin working on together, to create a human-centered poverty reduction system.  The Charter and the Poverty Reduction Work Group’s (PRWG) draft report provide a menu of recommended actions.  You are empowered to recommend which of those items we should begin working on together.</a:t>
            </a:r>
          </a:p>
          <a:p>
            <a:pPr marL="0" indent="0">
              <a:buNone/>
            </a:pPr>
            <a:endParaRPr lang="en-US" sz="2400" dirty="0"/>
          </a:p>
          <a:p>
            <a:pPr marL="0" indent="0">
              <a:buNone/>
            </a:pPr>
            <a:r>
              <a:rPr lang="en-US" dirty="0"/>
              <a:t> </a:t>
            </a:r>
          </a:p>
          <a:p>
            <a:endParaRPr lang="en-US" dirty="0"/>
          </a:p>
        </p:txBody>
      </p:sp>
      <p:pic>
        <p:nvPicPr>
          <p:cNvPr id="5" name="Picture 4">
            <a:extLst>
              <a:ext uri="{FF2B5EF4-FFF2-40B4-BE49-F238E27FC236}">
                <a16:creationId xmlns:a16="http://schemas.microsoft.com/office/drawing/2014/main" id="{048FE958-E78A-4191-82B0-9005E1CEA11C}"/>
              </a:ext>
            </a:extLst>
          </p:cNvPr>
          <p:cNvPicPr>
            <a:picLocks noChangeAspect="1"/>
          </p:cNvPicPr>
          <p:nvPr/>
        </p:nvPicPr>
        <p:blipFill>
          <a:blip r:embed="rId2"/>
          <a:stretch>
            <a:fillRect/>
          </a:stretch>
        </p:blipFill>
        <p:spPr>
          <a:xfrm>
            <a:off x="804672" y="3429000"/>
            <a:ext cx="4486656" cy="1002643"/>
          </a:xfrm>
          <a:prstGeom prst="rect">
            <a:avLst/>
          </a:prstGeom>
        </p:spPr>
      </p:pic>
    </p:spTree>
    <p:extLst>
      <p:ext uri="{BB962C8B-B14F-4D97-AF65-F5344CB8AC3E}">
        <p14:creationId xmlns:p14="http://schemas.microsoft.com/office/powerpoint/2010/main" val="241892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DD7D3B-226F-4059-AD12-2967753D960C}"/>
              </a:ext>
            </a:extLst>
          </p:cNvPr>
          <p:cNvPicPr>
            <a:picLocks noChangeAspect="1"/>
          </p:cNvPicPr>
          <p:nvPr/>
        </p:nvPicPr>
        <p:blipFill rotWithShape="1">
          <a:blip r:embed="rId2"/>
          <a:srcRect t="14072" r="1" b="1"/>
          <a:stretch/>
        </p:blipFill>
        <p:spPr>
          <a:xfrm>
            <a:off x="5351513" y="3104208"/>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3" name="Picture 2">
            <a:extLst>
              <a:ext uri="{FF2B5EF4-FFF2-40B4-BE49-F238E27FC236}">
                <a16:creationId xmlns:a16="http://schemas.microsoft.com/office/drawing/2014/main" id="{E47B3EAD-E1AC-418C-8112-08A22290FBFD}"/>
              </a:ext>
            </a:extLst>
          </p:cNvPr>
          <p:cNvPicPr>
            <a:picLocks noChangeAspect="1"/>
          </p:cNvPicPr>
          <p:nvPr/>
        </p:nvPicPr>
        <p:blipFill rotWithShape="1">
          <a:blip r:embed="rId3"/>
          <a:srcRect t="16958" r="-1" b="4882"/>
          <a:stretch/>
        </p:blipFill>
        <p:spPr>
          <a:xfrm flipH="1">
            <a:off x="757775" y="77375"/>
            <a:ext cx="6107605" cy="3580226"/>
          </a:xfrm>
          <a:prstGeom prst="rect">
            <a:avLst/>
          </a:prstGeom>
        </p:spPr>
      </p:pic>
      <p:sp>
        <p:nvSpPr>
          <p:cNvPr id="10" name="Rectangle 9">
            <a:extLst>
              <a:ext uri="{FF2B5EF4-FFF2-40B4-BE49-F238E27FC236}">
                <a16:creationId xmlns:a16="http://schemas.microsoft.com/office/drawing/2014/main" id="{0326EC71-2F93-49F2-8A52-B5E037F83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60741"/>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3CA037-B343-40C1-893A-BB3C58EB8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3978237" cy="21561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5667B35-5ABD-4BC0-B438-8B78358590D4}"/>
              </a:ext>
            </a:extLst>
          </p:cNvPr>
          <p:cNvSpPr txBox="1"/>
          <p:nvPr/>
        </p:nvSpPr>
        <p:spPr>
          <a:xfrm>
            <a:off x="1545996" y="4487159"/>
            <a:ext cx="3176833" cy="369332"/>
          </a:xfrm>
          <a:prstGeom prst="rect">
            <a:avLst/>
          </a:prstGeom>
          <a:noFill/>
        </p:spPr>
        <p:txBody>
          <a:bodyPr wrap="square" rtlCol="0">
            <a:spAutoFit/>
          </a:bodyPr>
          <a:lstStyle/>
          <a:p>
            <a:r>
              <a:rPr lang="en-US" dirty="0"/>
              <a:t>Kick off February 5</a:t>
            </a:r>
            <a:r>
              <a:rPr lang="en-US" baseline="30000" dirty="0"/>
              <a:t>th</a:t>
            </a:r>
            <a:r>
              <a:rPr lang="en-US" dirty="0"/>
              <a:t>, 2020</a:t>
            </a:r>
          </a:p>
        </p:txBody>
      </p:sp>
    </p:spTree>
    <p:extLst>
      <p:ext uri="{BB962C8B-B14F-4D97-AF65-F5344CB8AC3E}">
        <p14:creationId xmlns:p14="http://schemas.microsoft.com/office/powerpoint/2010/main" val="121853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325348-369F-4AC7-95E1-1A5801A954F8}"/>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dirty="0"/>
              <a:t>Definition of poverty</a:t>
            </a:r>
          </a:p>
        </p:txBody>
      </p:sp>
      <p:sp>
        <p:nvSpPr>
          <p:cNvPr id="3" name="Content Placeholder 2">
            <a:extLst>
              <a:ext uri="{FF2B5EF4-FFF2-40B4-BE49-F238E27FC236}">
                <a16:creationId xmlns:a16="http://schemas.microsoft.com/office/drawing/2014/main" id="{E177AF0E-71D1-4EC8-A0DA-121F6801BD49}"/>
              </a:ext>
            </a:extLst>
          </p:cNvPr>
          <p:cNvSpPr>
            <a:spLocks noGrp="1"/>
          </p:cNvSpPr>
          <p:nvPr>
            <p:ph sz="half" idx="1"/>
          </p:nvPr>
        </p:nvSpPr>
        <p:spPr>
          <a:xfrm>
            <a:off x="804672" y="2858703"/>
            <a:ext cx="4475892" cy="3042547"/>
          </a:xfrm>
        </p:spPr>
        <p:txBody>
          <a:bodyPr vert="horz" lIns="91440" tIns="45720" rIns="91440" bIns="45720" rtlCol="0">
            <a:normAutofit/>
          </a:bodyPr>
          <a:lstStyle/>
          <a:p>
            <a:pPr marL="0" indent="0">
              <a:buNone/>
            </a:pPr>
            <a:r>
              <a:rPr lang="en-US" dirty="0">
                <a:solidFill>
                  <a:srgbClr val="FFFFFF"/>
                </a:solidFill>
              </a:rPr>
              <a:t>In alignment with the Poverty Reduction Work Group (PRWG) and current Results Washington measures, use 200% of the federal poverty level (FPL) as a primary measure, and increasingly incorporate the use of a cost-of-living measure over time, such as the United Way ALICE standard (Asset Limited, Income Constrained, Employed). </a:t>
            </a:r>
          </a:p>
        </p:txBody>
      </p:sp>
      <p:sp>
        <p:nvSpPr>
          <p:cNvPr id="12" name="Rectangle 11">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FB334481-0230-49A8-B802-BF08141ED293}"/>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877586" y="1710826"/>
            <a:ext cx="4509742" cy="3407929"/>
          </a:xfrm>
          <a:prstGeom prst="rect">
            <a:avLst/>
          </a:prstGeom>
        </p:spPr>
      </p:pic>
    </p:spTree>
    <p:extLst>
      <p:ext uri="{BB962C8B-B14F-4D97-AF65-F5344CB8AC3E}">
        <p14:creationId xmlns:p14="http://schemas.microsoft.com/office/powerpoint/2010/main" val="258071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A61973C-D7BC-4397-B86E-9E0A93397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467D05-2141-47A3-A4E0-42AF4AB0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28266" y="-2013796"/>
            <a:ext cx="5535469" cy="10885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D44A1B3-0813-4208-BDB2-BFFE4786191F}"/>
              </a:ext>
            </a:extLst>
          </p:cNvPr>
          <p:cNvPicPr>
            <a:picLocks noChangeAspect="1"/>
          </p:cNvPicPr>
          <p:nvPr/>
        </p:nvPicPr>
        <p:blipFill>
          <a:blip r:embed="rId2"/>
          <a:stretch>
            <a:fillRect/>
          </a:stretch>
        </p:blipFill>
        <p:spPr>
          <a:xfrm rot="21079022">
            <a:off x="2327572" y="991429"/>
            <a:ext cx="3619602" cy="4716094"/>
          </a:xfrm>
          <a:prstGeom prst="rect">
            <a:avLst/>
          </a:prstGeom>
        </p:spPr>
      </p:pic>
      <p:pic>
        <p:nvPicPr>
          <p:cNvPr id="2" name="Picture 1">
            <a:extLst>
              <a:ext uri="{FF2B5EF4-FFF2-40B4-BE49-F238E27FC236}">
                <a16:creationId xmlns:a16="http://schemas.microsoft.com/office/drawing/2014/main" id="{A665B172-C795-41CE-AFFB-FF8C70B18515}"/>
              </a:ext>
            </a:extLst>
          </p:cNvPr>
          <p:cNvPicPr>
            <a:picLocks noChangeAspect="1"/>
          </p:cNvPicPr>
          <p:nvPr/>
        </p:nvPicPr>
        <p:blipFill>
          <a:blip r:embed="rId3"/>
          <a:stretch>
            <a:fillRect/>
          </a:stretch>
        </p:blipFill>
        <p:spPr>
          <a:xfrm rot="685713">
            <a:off x="5818743" y="1134183"/>
            <a:ext cx="3605599" cy="4506999"/>
          </a:xfrm>
          <a:prstGeom prst="rect">
            <a:avLst/>
          </a:prstGeom>
        </p:spPr>
      </p:pic>
    </p:spTree>
    <p:extLst>
      <p:ext uri="{BB962C8B-B14F-4D97-AF65-F5344CB8AC3E}">
        <p14:creationId xmlns:p14="http://schemas.microsoft.com/office/powerpoint/2010/main" val="125017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1E0D-8005-4A79-98EF-40E3197F227F}"/>
              </a:ext>
            </a:extLst>
          </p:cNvPr>
          <p:cNvSpPr>
            <a:spLocks noGrp="1"/>
          </p:cNvSpPr>
          <p:nvPr>
            <p:ph type="title"/>
          </p:nvPr>
        </p:nvSpPr>
        <p:spPr/>
        <p:txBody>
          <a:bodyPr/>
          <a:lstStyle/>
          <a:p>
            <a:r>
              <a:rPr lang="en-US" dirty="0"/>
              <a:t>Indicators of success</a:t>
            </a:r>
          </a:p>
        </p:txBody>
      </p:sp>
      <p:sp>
        <p:nvSpPr>
          <p:cNvPr id="3" name="Content Placeholder 2">
            <a:extLst>
              <a:ext uri="{FF2B5EF4-FFF2-40B4-BE49-F238E27FC236}">
                <a16:creationId xmlns:a16="http://schemas.microsoft.com/office/drawing/2014/main" id="{C8EDBBC7-8D36-42E2-BF1F-2C673F58B421}"/>
              </a:ext>
            </a:extLst>
          </p:cNvPr>
          <p:cNvSpPr>
            <a:spLocks noGrp="1"/>
          </p:cNvSpPr>
          <p:nvPr>
            <p:ph idx="1"/>
          </p:nvPr>
        </p:nvSpPr>
        <p:spPr>
          <a:xfrm>
            <a:off x="2231136" y="2252133"/>
            <a:ext cx="7729728" cy="4063999"/>
          </a:xfrm>
        </p:spPr>
        <p:txBody>
          <a:bodyPr>
            <a:normAutofit/>
          </a:bodyPr>
          <a:lstStyle/>
          <a:p>
            <a:pPr lvl="0"/>
            <a:r>
              <a:rPr lang="en-US" dirty="0"/>
              <a:t>Improve customer satisfaction  </a:t>
            </a:r>
          </a:p>
          <a:p>
            <a:pPr lvl="0"/>
            <a:r>
              <a:rPr lang="en-US" dirty="0"/>
              <a:t>Measurably reduce the total number of people in poverty</a:t>
            </a:r>
          </a:p>
          <a:p>
            <a:pPr lvl="0"/>
            <a:r>
              <a:rPr lang="en-US" dirty="0"/>
              <a:t>Ensure we are eliminating disparities, </a:t>
            </a:r>
          </a:p>
          <a:p>
            <a:pPr lvl="0"/>
            <a:r>
              <a:rPr lang="en-US" dirty="0"/>
              <a:t>Involve the customers of our systems  </a:t>
            </a:r>
          </a:p>
          <a:p>
            <a:pPr lvl="0"/>
            <a:r>
              <a:rPr lang="en-US" dirty="0"/>
              <a:t>Ensure our systems are equitably serving the total number of eligible people  </a:t>
            </a:r>
          </a:p>
          <a:p>
            <a:pPr lvl="0"/>
            <a:r>
              <a:rPr lang="en-US" dirty="0"/>
              <a:t>Increase take-up rates  </a:t>
            </a:r>
          </a:p>
          <a:p>
            <a:pPr lvl="0"/>
            <a:r>
              <a:rPr lang="en-US" dirty="0"/>
              <a:t>Measurably ensure progress toward human-centered design principles</a:t>
            </a:r>
          </a:p>
          <a:p>
            <a:pPr lvl="0"/>
            <a:r>
              <a:rPr lang="en-US" dirty="0"/>
              <a:t>Improve staff, stakeholder, and public satisfaction based on existing agency survey results  </a:t>
            </a:r>
          </a:p>
          <a:p>
            <a:endParaRPr lang="en-US" dirty="0"/>
          </a:p>
        </p:txBody>
      </p:sp>
    </p:spTree>
    <p:extLst>
      <p:ext uri="{BB962C8B-B14F-4D97-AF65-F5344CB8AC3E}">
        <p14:creationId xmlns:p14="http://schemas.microsoft.com/office/powerpoint/2010/main" val="334485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9AD5-350E-4FC7-BC29-0A27A19D53AF}"/>
              </a:ext>
            </a:extLst>
          </p:cNvPr>
          <p:cNvSpPr>
            <a:spLocks noGrp="1"/>
          </p:cNvSpPr>
          <p:nvPr>
            <p:ph type="ctrTitle"/>
          </p:nvPr>
        </p:nvSpPr>
        <p:spPr>
          <a:xfrm>
            <a:off x="442912" y="222369"/>
            <a:ext cx="4209575" cy="1154177"/>
          </a:xfrm>
        </p:spPr>
        <p:txBody>
          <a:bodyPr>
            <a:noAutofit/>
          </a:bodyPr>
          <a:lstStyle/>
          <a:p>
            <a:r>
              <a:rPr lang="en-US" sz="1800" dirty="0"/>
              <a:t>Human-Centered Poverty Reduction System Design Team Roadmap</a:t>
            </a:r>
          </a:p>
        </p:txBody>
      </p:sp>
      <p:sp>
        <p:nvSpPr>
          <p:cNvPr id="3" name="Subtitle 2">
            <a:extLst>
              <a:ext uri="{FF2B5EF4-FFF2-40B4-BE49-F238E27FC236}">
                <a16:creationId xmlns:a16="http://schemas.microsoft.com/office/drawing/2014/main" id="{B54E53CF-0A1D-468B-A4BC-ED73320B246D}"/>
              </a:ext>
            </a:extLst>
          </p:cNvPr>
          <p:cNvSpPr>
            <a:spLocks noGrp="1"/>
          </p:cNvSpPr>
          <p:nvPr>
            <p:ph type="subTitle" idx="1"/>
          </p:nvPr>
        </p:nvSpPr>
        <p:spPr>
          <a:xfrm>
            <a:off x="4760415" y="915182"/>
            <a:ext cx="6673373" cy="800728"/>
          </a:xfrm>
        </p:spPr>
        <p:txBody>
          <a:bodyPr>
            <a:noAutofit/>
          </a:bodyPr>
          <a:lstStyle/>
          <a:p>
            <a:pPr algn="l"/>
            <a:r>
              <a:rPr lang="en-US" sz="1400" dirty="0"/>
              <a:t>Create a human-centered upward mobility system that coordinates the work of our agencies, empowers people experiencing poverty, treats them as customers, centers on the impacts of racism and implicit bias, and measurably and equitably reduces poverty. </a:t>
            </a:r>
          </a:p>
        </p:txBody>
      </p:sp>
      <p:sp>
        <p:nvSpPr>
          <p:cNvPr id="41" name="Text Placeholder 40">
            <a:extLst>
              <a:ext uri="{FF2B5EF4-FFF2-40B4-BE49-F238E27FC236}">
                <a16:creationId xmlns:a16="http://schemas.microsoft.com/office/drawing/2014/main" id="{DB8782C9-57B8-48CF-ADDD-999E486DC64D}"/>
              </a:ext>
            </a:extLst>
          </p:cNvPr>
          <p:cNvSpPr>
            <a:spLocks noGrp="1"/>
          </p:cNvSpPr>
          <p:nvPr>
            <p:ph type="body" sz="quarter" idx="50"/>
          </p:nvPr>
        </p:nvSpPr>
        <p:spPr/>
        <p:txBody>
          <a:bodyPr/>
          <a:lstStyle/>
          <a:p>
            <a:r>
              <a:rPr lang="en-US" dirty="0"/>
              <a:t>2020</a:t>
            </a:r>
          </a:p>
        </p:txBody>
      </p:sp>
      <p:sp>
        <p:nvSpPr>
          <p:cNvPr id="5" name="Text Placeholder 4">
            <a:extLst>
              <a:ext uri="{FF2B5EF4-FFF2-40B4-BE49-F238E27FC236}">
                <a16:creationId xmlns:a16="http://schemas.microsoft.com/office/drawing/2014/main" id="{75A9A999-A5A3-4817-8459-1CB0598066FC}"/>
              </a:ext>
            </a:extLst>
          </p:cNvPr>
          <p:cNvSpPr>
            <a:spLocks noGrp="1"/>
          </p:cNvSpPr>
          <p:nvPr>
            <p:ph type="body" sz="quarter" idx="14"/>
          </p:nvPr>
        </p:nvSpPr>
        <p:spPr/>
        <p:txBody>
          <a:bodyPr/>
          <a:lstStyle/>
          <a:p>
            <a:pPr indent="0">
              <a:buNone/>
            </a:pPr>
            <a:r>
              <a:rPr lang="en-US" sz="1800" dirty="0">
                <a:solidFill>
                  <a:schemeClr val="tx1"/>
                </a:solidFill>
              </a:rPr>
              <a:t>Foundation:</a:t>
            </a:r>
          </a:p>
          <a:p>
            <a:r>
              <a:rPr lang="en-US" dirty="0"/>
              <a:t>Sponsors</a:t>
            </a:r>
          </a:p>
          <a:p>
            <a:r>
              <a:rPr lang="en-US" dirty="0"/>
              <a:t>Charter</a:t>
            </a:r>
          </a:p>
          <a:p>
            <a:r>
              <a:rPr lang="en-US" dirty="0"/>
              <a:t>Project Managers</a:t>
            </a:r>
          </a:p>
          <a:p>
            <a:r>
              <a:rPr lang="en-US" dirty="0"/>
              <a:t>Team members</a:t>
            </a:r>
          </a:p>
        </p:txBody>
      </p:sp>
      <p:sp>
        <p:nvSpPr>
          <p:cNvPr id="6" name="Text Placeholder 5">
            <a:extLst>
              <a:ext uri="{FF2B5EF4-FFF2-40B4-BE49-F238E27FC236}">
                <a16:creationId xmlns:a16="http://schemas.microsoft.com/office/drawing/2014/main" id="{3A57EA50-4A87-4928-866B-D4D9065D35B8}"/>
              </a:ext>
            </a:extLst>
          </p:cNvPr>
          <p:cNvSpPr>
            <a:spLocks noGrp="1"/>
          </p:cNvSpPr>
          <p:nvPr>
            <p:ph type="body" sz="quarter" idx="15"/>
          </p:nvPr>
        </p:nvSpPr>
        <p:spPr/>
        <p:txBody>
          <a:bodyPr/>
          <a:lstStyle/>
          <a:p>
            <a:r>
              <a:rPr lang="en-US" dirty="0"/>
              <a:t>00</a:t>
            </a:r>
          </a:p>
        </p:txBody>
      </p:sp>
      <p:sp>
        <p:nvSpPr>
          <p:cNvPr id="12" name="Text Placeholder 11">
            <a:extLst>
              <a:ext uri="{FF2B5EF4-FFF2-40B4-BE49-F238E27FC236}">
                <a16:creationId xmlns:a16="http://schemas.microsoft.com/office/drawing/2014/main" id="{2C456EA8-676F-4A22-9DDD-9A70DEB9F520}"/>
              </a:ext>
            </a:extLst>
          </p:cNvPr>
          <p:cNvSpPr>
            <a:spLocks noGrp="1"/>
          </p:cNvSpPr>
          <p:nvPr>
            <p:ph type="body" sz="quarter" idx="21"/>
          </p:nvPr>
        </p:nvSpPr>
        <p:spPr/>
        <p:txBody>
          <a:bodyPr/>
          <a:lstStyle/>
          <a:p>
            <a:r>
              <a:rPr lang="en-US" dirty="0"/>
              <a:t>01</a:t>
            </a:r>
          </a:p>
        </p:txBody>
      </p:sp>
      <p:sp>
        <p:nvSpPr>
          <p:cNvPr id="13" name="Text Placeholder 12">
            <a:extLst>
              <a:ext uri="{FF2B5EF4-FFF2-40B4-BE49-F238E27FC236}">
                <a16:creationId xmlns:a16="http://schemas.microsoft.com/office/drawing/2014/main" id="{B555D83C-486C-4D0A-A30A-B69CE7262044}"/>
              </a:ext>
            </a:extLst>
          </p:cNvPr>
          <p:cNvSpPr>
            <a:spLocks noGrp="1"/>
          </p:cNvSpPr>
          <p:nvPr>
            <p:ph type="body" sz="quarter" idx="22"/>
          </p:nvPr>
        </p:nvSpPr>
        <p:spPr/>
        <p:txBody>
          <a:bodyPr/>
          <a:lstStyle/>
          <a:p>
            <a:r>
              <a:rPr lang="en-US" dirty="0"/>
              <a:t>02</a:t>
            </a:r>
          </a:p>
        </p:txBody>
      </p:sp>
      <p:sp>
        <p:nvSpPr>
          <p:cNvPr id="20" name="Text Placeholder 19">
            <a:extLst>
              <a:ext uri="{FF2B5EF4-FFF2-40B4-BE49-F238E27FC236}">
                <a16:creationId xmlns:a16="http://schemas.microsoft.com/office/drawing/2014/main" id="{7AC44AA9-5E1A-4719-8E9A-86DEDF724118}"/>
              </a:ext>
            </a:extLst>
          </p:cNvPr>
          <p:cNvSpPr>
            <a:spLocks noGrp="1"/>
          </p:cNvSpPr>
          <p:nvPr>
            <p:ph type="body" sz="quarter" idx="29"/>
          </p:nvPr>
        </p:nvSpPr>
        <p:spPr/>
        <p:txBody>
          <a:bodyPr/>
          <a:lstStyle/>
          <a:p>
            <a:r>
              <a:rPr lang="en-US" dirty="0"/>
              <a:t>03</a:t>
            </a:r>
          </a:p>
        </p:txBody>
      </p:sp>
      <p:sp>
        <p:nvSpPr>
          <p:cNvPr id="7" name="Text Placeholder 6">
            <a:extLst>
              <a:ext uri="{FF2B5EF4-FFF2-40B4-BE49-F238E27FC236}">
                <a16:creationId xmlns:a16="http://schemas.microsoft.com/office/drawing/2014/main" id="{9C06C12E-0862-4736-A276-C8B4B231BEA3}"/>
              </a:ext>
            </a:extLst>
          </p:cNvPr>
          <p:cNvSpPr>
            <a:spLocks noGrp="1"/>
          </p:cNvSpPr>
          <p:nvPr>
            <p:ph type="body" sz="quarter" idx="16"/>
          </p:nvPr>
        </p:nvSpPr>
        <p:spPr/>
        <p:txBody>
          <a:bodyPr/>
          <a:lstStyle/>
          <a:p>
            <a:pPr indent="0">
              <a:buNone/>
            </a:pPr>
            <a:r>
              <a:rPr lang="en-US" sz="1800" dirty="0">
                <a:solidFill>
                  <a:schemeClr val="tx1"/>
                </a:solidFill>
              </a:rPr>
              <a:t>Baseline:</a:t>
            </a:r>
          </a:p>
          <a:p>
            <a:r>
              <a:rPr lang="en-US" dirty="0"/>
              <a:t>Human-Centered</a:t>
            </a:r>
          </a:p>
          <a:p>
            <a:r>
              <a:rPr lang="en-US" dirty="0"/>
              <a:t>What do we know?</a:t>
            </a:r>
          </a:p>
          <a:p>
            <a:r>
              <a:rPr lang="en-US" dirty="0"/>
              <a:t>Voice of those impacted</a:t>
            </a:r>
          </a:p>
          <a:p>
            <a:r>
              <a:rPr lang="en-US" dirty="0"/>
              <a:t>Gap analysis</a:t>
            </a:r>
          </a:p>
        </p:txBody>
      </p:sp>
      <p:sp>
        <p:nvSpPr>
          <p:cNvPr id="19" name="Text Placeholder 18">
            <a:extLst>
              <a:ext uri="{FF2B5EF4-FFF2-40B4-BE49-F238E27FC236}">
                <a16:creationId xmlns:a16="http://schemas.microsoft.com/office/drawing/2014/main" id="{40EFE398-C48E-4A85-934D-1EC189A28D7F}"/>
              </a:ext>
            </a:extLst>
          </p:cNvPr>
          <p:cNvSpPr>
            <a:spLocks noGrp="1"/>
          </p:cNvSpPr>
          <p:nvPr>
            <p:ph type="body" sz="quarter" idx="28"/>
          </p:nvPr>
        </p:nvSpPr>
        <p:spPr/>
        <p:txBody>
          <a:bodyPr/>
          <a:lstStyle/>
          <a:p>
            <a:r>
              <a:rPr lang="en-US" dirty="0"/>
              <a:t>04</a:t>
            </a:r>
          </a:p>
        </p:txBody>
      </p:sp>
      <p:sp>
        <p:nvSpPr>
          <p:cNvPr id="18" name="Text Placeholder 17">
            <a:extLst>
              <a:ext uri="{FF2B5EF4-FFF2-40B4-BE49-F238E27FC236}">
                <a16:creationId xmlns:a16="http://schemas.microsoft.com/office/drawing/2014/main" id="{E3EA5FC6-3968-47C8-9B08-396A8B433D22}"/>
              </a:ext>
            </a:extLst>
          </p:cNvPr>
          <p:cNvSpPr>
            <a:spLocks noGrp="1"/>
          </p:cNvSpPr>
          <p:nvPr>
            <p:ph type="body" sz="quarter" idx="27"/>
          </p:nvPr>
        </p:nvSpPr>
        <p:spPr/>
        <p:txBody>
          <a:bodyPr/>
          <a:lstStyle/>
          <a:p>
            <a:r>
              <a:rPr lang="en-US" dirty="0"/>
              <a:t>05</a:t>
            </a:r>
          </a:p>
        </p:txBody>
      </p:sp>
      <p:sp>
        <p:nvSpPr>
          <p:cNvPr id="17" name="Text Placeholder 16">
            <a:extLst>
              <a:ext uri="{FF2B5EF4-FFF2-40B4-BE49-F238E27FC236}">
                <a16:creationId xmlns:a16="http://schemas.microsoft.com/office/drawing/2014/main" id="{567092EB-0B63-403A-8335-231A09146AFF}"/>
              </a:ext>
            </a:extLst>
          </p:cNvPr>
          <p:cNvSpPr>
            <a:spLocks noGrp="1"/>
          </p:cNvSpPr>
          <p:nvPr>
            <p:ph type="body" sz="quarter" idx="26"/>
          </p:nvPr>
        </p:nvSpPr>
        <p:spPr/>
        <p:txBody>
          <a:bodyPr/>
          <a:lstStyle/>
          <a:p>
            <a:r>
              <a:rPr lang="en-US" dirty="0"/>
              <a:t>06</a:t>
            </a:r>
          </a:p>
        </p:txBody>
      </p:sp>
      <p:sp>
        <p:nvSpPr>
          <p:cNvPr id="8" name="Text Placeholder 7">
            <a:extLst>
              <a:ext uri="{FF2B5EF4-FFF2-40B4-BE49-F238E27FC236}">
                <a16:creationId xmlns:a16="http://schemas.microsoft.com/office/drawing/2014/main" id="{569E8B88-74CA-460F-AD40-53CFDAA90D17}"/>
              </a:ext>
            </a:extLst>
          </p:cNvPr>
          <p:cNvSpPr>
            <a:spLocks noGrp="1"/>
          </p:cNvSpPr>
          <p:nvPr>
            <p:ph type="body" sz="quarter" idx="17"/>
          </p:nvPr>
        </p:nvSpPr>
        <p:spPr/>
        <p:txBody>
          <a:bodyPr/>
          <a:lstStyle/>
          <a:p>
            <a:pPr indent="0">
              <a:buNone/>
            </a:pPr>
            <a:r>
              <a:rPr lang="en-US" sz="1800" dirty="0">
                <a:solidFill>
                  <a:schemeClr val="tx1"/>
                </a:solidFill>
              </a:rPr>
              <a:t>Strategy:</a:t>
            </a:r>
          </a:p>
          <a:p>
            <a:r>
              <a:rPr lang="en-US" dirty="0"/>
              <a:t>Criteria for priority</a:t>
            </a:r>
          </a:p>
          <a:p>
            <a:r>
              <a:rPr lang="en-US" dirty="0"/>
              <a:t>Short term goals</a:t>
            </a:r>
          </a:p>
          <a:p>
            <a:r>
              <a:rPr lang="en-US" dirty="0"/>
              <a:t>Longer term goals</a:t>
            </a:r>
          </a:p>
          <a:p>
            <a:r>
              <a:rPr lang="en-US" dirty="0"/>
              <a:t>Design/approach</a:t>
            </a:r>
          </a:p>
        </p:txBody>
      </p:sp>
      <p:sp>
        <p:nvSpPr>
          <p:cNvPr id="16" name="Text Placeholder 15">
            <a:extLst>
              <a:ext uri="{FF2B5EF4-FFF2-40B4-BE49-F238E27FC236}">
                <a16:creationId xmlns:a16="http://schemas.microsoft.com/office/drawing/2014/main" id="{4E580EFA-C43A-4BFC-BDA6-9EA8D2AE4667}"/>
              </a:ext>
            </a:extLst>
          </p:cNvPr>
          <p:cNvSpPr>
            <a:spLocks noGrp="1"/>
          </p:cNvSpPr>
          <p:nvPr>
            <p:ph type="body" sz="quarter" idx="25"/>
          </p:nvPr>
        </p:nvSpPr>
        <p:spPr/>
        <p:txBody>
          <a:bodyPr/>
          <a:lstStyle/>
          <a:p>
            <a:r>
              <a:rPr lang="en-US" dirty="0"/>
              <a:t>07</a:t>
            </a:r>
          </a:p>
        </p:txBody>
      </p:sp>
      <p:sp>
        <p:nvSpPr>
          <p:cNvPr id="21" name="Text Placeholder 20">
            <a:extLst>
              <a:ext uri="{FF2B5EF4-FFF2-40B4-BE49-F238E27FC236}">
                <a16:creationId xmlns:a16="http://schemas.microsoft.com/office/drawing/2014/main" id="{FBA48EE7-CB12-4CA2-9FA0-71703EF74FD9}"/>
              </a:ext>
            </a:extLst>
          </p:cNvPr>
          <p:cNvSpPr>
            <a:spLocks noGrp="1"/>
          </p:cNvSpPr>
          <p:nvPr>
            <p:ph type="body" sz="quarter" idx="30"/>
          </p:nvPr>
        </p:nvSpPr>
        <p:spPr/>
        <p:txBody>
          <a:bodyPr/>
          <a:lstStyle/>
          <a:p>
            <a:r>
              <a:rPr lang="en-US" dirty="0"/>
              <a:t>08</a:t>
            </a:r>
          </a:p>
        </p:txBody>
      </p:sp>
      <p:sp>
        <p:nvSpPr>
          <p:cNvPr id="15" name="Text Placeholder 14">
            <a:extLst>
              <a:ext uri="{FF2B5EF4-FFF2-40B4-BE49-F238E27FC236}">
                <a16:creationId xmlns:a16="http://schemas.microsoft.com/office/drawing/2014/main" id="{49B2DA48-E72F-4B19-8C0C-412B8500E7E0}"/>
              </a:ext>
            </a:extLst>
          </p:cNvPr>
          <p:cNvSpPr>
            <a:spLocks noGrp="1"/>
          </p:cNvSpPr>
          <p:nvPr>
            <p:ph type="body" sz="quarter" idx="24"/>
          </p:nvPr>
        </p:nvSpPr>
        <p:spPr/>
        <p:txBody>
          <a:bodyPr/>
          <a:lstStyle/>
          <a:p>
            <a:r>
              <a:rPr lang="en-US" dirty="0"/>
              <a:t>09</a:t>
            </a:r>
          </a:p>
        </p:txBody>
      </p:sp>
      <p:sp>
        <p:nvSpPr>
          <p:cNvPr id="9" name="Text Placeholder 8">
            <a:extLst>
              <a:ext uri="{FF2B5EF4-FFF2-40B4-BE49-F238E27FC236}">
                <a16:creationId xmlns:a16="http://schemas.microsoft.com/office/drawing/2014/main" id="{23DEEA8D-0C4D-422F-9B71-EBA8E1D5E830}"/>
              </a:ext>
            </a:extLst>
          </p:cNvPr>
          <p:cNvSpPr>
            <a:spLocks noGrp="1"/>
          </p:cNvSpPr>
          <p:nvPr>
            <p:ph type="body" sz="quarter" idx="18"/>
          </p:nvPr>
        </p:nvSpPr>
        <p:spPr/>
        <p:txBody>
          <a:bodyPr/>
          <a:lstStyle/>
          <a:p>
            <a:pPr indent="0">
              <a:buNone/>
            </a:pPr>
            <a:endParaRPr lang="en-US" sz="1800" dirty="0">
              <a:solidFill>
                <a:srgbClr val="0070C0"/>
              </a:solidFill>
            </a:endParaRPr>
          </a:p>
          <a:p>
            <a:pPr indent="0">
              <a:buNone/>
            </a:pPr>
            <a:endParaRPr lang="en-US" sz="1800" dirty="0">
              <a:solidFill>
                <a:srgbClr val="0070C0"/>
              </a:solidFill>
            </a:endParaRPr>
          </a:p>
          <a:p>
            <a:pPr indent="0">
              <a:buNone/>
            </a:pPr>
            <a:r>
              <a:rPr lang="en-US" sz="1800" dirty="0">
                <a:solidFill>
                  <a:srgbClr val="0070C0"/>
                </a:solidFill>
              </a:rPr>
              <a:t>Launch:</a:t>
            </a:r>
          </a:p>
          <a:p>
            <a:pPr indent="0">
              <a:buNone/>
            </a:pPr>
            <a:r>
              <a:rPr lang="en-US" dirty="0">
                <a:solidFill>
                  <a:srgbClr val="0070C0"/>
                </a:solidFill>
              </a:rPr>
              <a:t>Design/approach</a:t>
            </a:r>
          </a:p>
          <a:p>
            <a:pPr indent="0">
              <a:buNone/>
            </a:pPr>
            <a:r>
              <a:rPr lang="en-US" dirty="0">
                <a:solidFill>
                  <a:srgbClr val="0070C0"/>
                </a:solidFill>
              </a:rPr>
              <a:t>Pilot(s)</a:t>
            </a:r>
          </a:p>
          <a:p>
            <a:pPr indent="0">
              <a:buNone/>
            </a:pPr>
            <a:r>
              <a:rPr lang="en-US" dirty="0">
                <a:solidFill>
                  <a:srgbClr val="0070C0"/>
                </a:solidFill>
              </a:rPr>
              <a:t>Policy changes</a:t>
            </a:r>
          </a:p>
          <a:p>
            <a:pPr indent="0">
              <a:buNone/>
            </a:pPr>
            <a:r>
              <a:rPr lang="en-US" dirty="0">
                <a:solidFill>
                  <a:srgbClr val="0070C0"/>
                </a:solidFill>
              </a:rPr>
              <a:t>Legislative requests</a:t>
            </a:r>
            <a:r>
              <a:rPr lang="en-US" sz="1800" dirty="0">
                <a:solidFill>
                  <a:srgbClr val="0070C0"/>
                </a:solidFill>
              </a:rPr>
              <a:t> </a:t>
            </a:r>
            <a:endParaRPr lang="en-US" dirty="0">
              <a:solidFill>
                <a:srgbClr val="0070C0"/>
              </a:solidFill>
            </a:endParaRPr>
          </a:p>
          <a:p>
            <a:pPr marL="0" indent="0">
              <a:buNone/>
            </a:pPr>
            <a:r>
              <a:rPr lang="en-US" dirty="0">
                <a:solidFill>
                  <a:srgbClr val="0070C0"/>
                </a:solidFill>
              </a:rPr>
              <a:t> </a:t>
            </a:r>
          </a:p>
          <a:p>
            <a:pPr marL="0" indent="0">
              <a:buNone/>
            </a:pPr>
            <a:endParaRPr lang="en-US" dirty="0">
              <a:solidFill>
                <a:srgbClr val="FF0000"/>
              </a:solidFill>
            </a:endParaRPr>
          </a:p>
        </p:txBody>
      </p:sp>
      <p:sp>
        <p:nvSpPr>
          <p:cNvPr id="22" name="Text Placeholder 21">
            <a:extLst>
              <a:ext uri="{FF2B5EF4-FFF2-40B4-BE49-F238E27FC236}">
                <a16:creationId xmlns:a16="http://schemas.microsoft.com/office/drawing/2014/main" id="{C22D6455-1360-43AE-AD93-A57FC009729C}"/>
              </a:ext>
            </a:extLst>
          </p:cNvPr>
          <p:cNvSpPr>
            <a:spLocks noGrp="1"/>
          </p:cNvSpPr>
          <p:nvPr>
            <p:ph type="body" sz="quarter" idx="31"/>
          </p:nvPr>
        </p:nvSpPr>
        <p:spPr/>
        <p:txBody>
          <a:bodyPr/>
          <a:lstStyle/>
          <a:p>
            <a:r>
              <a:rPr lang="en-US" dirty="0"/>
              <a:t>10</a:t>
            </a:r>
          </a:p>
        </p:txBody>
      </p:sp>
      <p:sp>
        <p:nvSpPr>
          <p:cNvPr id="14" name="Text Placeholder 13">
            <a:extLst>
              <a:ext uri="{FF2B5EF4-FFF2-40B4-BE49-F238E27FC236}">
                <a16:creationId xmlns:a16="http://schemas.microsoft.com/office/drawing/2014/main" id="{ECF361A9-ACE5-4A3F-9414-E1D43E0F573C}"/>
              </a:ext>
            </a:extLst>
          </p:cNvPr>
          <p:cNvSpPr>
            <a:spLocks noGrp="1"/>
          </p:cNvSpPr>
          <p:nvPr>
            <p:ph type="body" sz="quarter" idx="23"/>
          </p:nvPr>
        </p:nvSpPr>
        <p:spPr/>
        <p:txBody>
          <a:bodyPr/>
          <a:lstStyle/>
          <a:p>
            <a:r>
              <a:rPr lang="en-US" dirty="0"/>
              <a:t>11</a:t>
            </a:r>
          </a:p>
        </p:txBody>
      </p:sp>
      <p:sp>
        <p:nvSpPr>
          <p:cNvPr id="11" name="Text Placeholder 10">
            <a:extLst>
              <a:ext uri="{FF2B5EF4-FFF2-40B4-BE49-F238E27FC236}">
                <a16:creationId xmlns:a16="http://schemas.microsoft.com/office/drawing/2014/main" id="{FE1A5412-2C4C-4F79-ADB8-566C02889591}"/>
              </a:ext>
            </a:extLst>
          </p:cNvPr>
          <p:cNvSpPr>
            <a:spLocks noGrp="1"/>
          </p:cNvSpPr>
          <p:nvPr>
            <p:ph type="body" sz="quarter" idx="20"/>
          </p:nvPr>
        </p:nvSpPr>
        <p:spPr/>
        <p:txBody>
          <a:bodyPr/>
          <a:lstStyle/>
          <a:p>
            <a:r>
              <a:rPr lang="en-US" dirty="0"/>
              <a:t>12</a:t>
            </a:r>
          </a:p>
        </p:txBody>
      </p:sp>
      <p:sp>
        <p:nvSpPr>
          <p:cNvPr id="10" name="Text Placeholder 9">
            <a:extLst>
              <a:ext uri="{FF2B5EF4-FFF2-40B4-BE49-F238E27FC236}">
                <a16:creationId xmlns:a16="http://schemas.microsoft.com/office/drawing/2014/main" id="{E7DB0D79-D19D-40DC-B6B1-B0804CA0C8CA}"/>
              </a:ext>
            </a:extLst>
          </p:cNvPr>
          <p:cNvSpPr>
            <a:spLocks noGrp="1"/>
          </p:cNvSpPr>
          <p:nvPr>
            <p:ph type="body" sz="quarter" idx="19"/>
          </p:nvPr>
        </p:nvSpPr>
        <p:spPr/>
        <p:txBody>
          <a:bodyPr/>
          <a:lstStyle/>
          <a:p>
            <a:pPr indent="0">
              <a:buNone/>
            </a:pPr>
            <a:r>
              <a:rPr lang="en-US" sz="1800" dirty="0">
                <a:solidFill>
                  <a:srgbClr val="0070C0"/>
                </a:solidFill>
              </a:rPr>
              <a:t>Next steps:</a:t>
            </a:r>
          </a:p>
          <a:p>
            <a:r>
              <a:rPr lang="en-US" dirty="0">
                <a:solidFill>
                  <a:srgbClr val="FF0000"/>
                </a:solidFill>
              </a:rPr>
              <a:t> </a:t>
            </a:r>
            <a:r>
              <a:rPr lang="en-US" dirty="0">
                <a:solidFill>
                  <a:srgbClr val="0070C0"/>
                </a:solidFill>
              </a:rPr>
              <a:t>TBD</a:t>
            </a:r>
          </a:p>
        </p:txBody>
      </p:sp>
      <p:sp>
        <p:nvSpPr>
          <p:cNvPr id="36" name="Text Placeholder 35">
            <a:extLst>
              <a:ext uri="{FF2B5EF4-FFF2-40B4-BE49-F238E27FC236}">
                <a16:creationId xmlns:a16="http://schemas.microsoft.com/office/drawing/2014/main" id="{01449542-B079-445F-BFDA-89C13405BDDA}"/>
              </a:ext>
            </a:extLst>
          </p:cNvPr>
          <p:cNvSpPr>
            <a:spLocks noGrp="1"/>
          </p:cNvSpPr>
          <p:nvPr>
            <p:ph type="body" sz="quarter" idx="45"/>
          </p:nvPr>
        </p:nvSpPr>
        <p:spPr/>
        <p:txBody>
          <a:bodyPr/>
          <a:lstStyle/>
          <a:p>
            <a:r>
              <a:rPr lang="en-US" dirty="0"/>
              <a:t>Start</a:t>
            </a:r>
          </a:p>
        </p:txBody>
      </p:sp>
      <p:sp>
        <p:nvSpPr>
          <p:cNvPr id="23" name="Text Placeholder 22">
            <a:extLst>
              <a:ext uri="{FF2B5EF4-FFF2-40B4-BE49-F238E27FC236}">
                <a16:creationId xmlns:a16="http://schemas.microsoft.com/office/drawing/2014/main" id="{7D0ED027-7E1C-4972-9635-43C3CCBC95EC}"/>
              </a:ext>
            </a:extLst>
          </p:cNvPr>
          <p:cNvSpPr>
            <a:spLocks noGrp="1"/>
          </p:cNvSpPr>
          <p:nvPr>
            <p:ph type="body" sz="quarter" idx="32"/>
          </p:nvPr>
        </p:nvSpPr>
        <p:spPr/>
        <p:txBody>
          <a:bodyPr/>
          <a:lstStyle/>
          <a:p>
            <a:r>
              <a:rPr lang="en-US" dirty="0"/>
              <a:t>Dec</a:t>
            </a:r>
          </a:p>
        </p:txBody>
      </p:sp>
      <p:sp>
        <p:nvSpPr>
          <p:cNvPr id="25" name="Text Placeholder 24">
            <a:extLst>
              <a:ext uri="{FF2B5EF4-FFF2-40B4-BE49-F238E27FC236}">
                <a16:creationId xmlns:a16="http://schemas.microsoft.com/office/drawing/2014/main" id="{C6B957DB-34A2-4206-A0CA-BF4BF0A819D3}"/>
              </a:ext>
            </a:extLst>
          </p:cNvPr>
          <p:cNvSpPr>
            <a:spLocks noGrp="1"/>
          </p:cNvSpPr>
          <p:nvPr>
            <p:ph type="body" sz="quarter" idx="34"/>
          </p:nvPr>
        </p:nvSpPr>
        <p:spPr/>
        <p:txBody>
          <a:bodyPr/>
          <a:lstStyle/>
          <a:p>
            <a:r>
              <a:rPr lang="en-US" dirty="0"/>
              <a:t>Jan</a:t>
            </a:r>
          </a:p>
        </p:txBody>
      </p:sp>
      <p:sp>
        <p:nvSpPr>
          <p:cNvPr id="26" name="Text Placeholder 25">
            <a:extLst>
              <a:ext uri="{FF2B5EF4-FFF2-40B4-BE49-F238E27FC236}">
                <a16:creationId xmlns:a16="http://schemas.microsoft.com/office/drawing/2014/main" id="{F8067B9B-412D-4323-AD17-FFFE180E7EC1}"/>
              </a:ext>
            </a:extLst>
          </p:cNvPr>
          <p:cNvSpPr>
            <a:spLocks noGrp="1"/>
          </p:cNvSpPr>
          <p:nvPr>
            <p:ph type="body" sz="quarter" idx="35"/>
          </p:nvPr>
        </p:nvSpPr>
        <p:spPr/>
        <p:txBody>
          <a:bodyPr/>
          <a:lstStyle/>
          <a:p>
            <a:r>
              <a:rPr lang="en-US" dirty="0"/>
              <a:t>Feb</a:t>
            </a:r>
          </a:p>
        </p:txBody>
      </p:sp>
      <p:sp>
        <p:nvSpPr>
          <p:cNvPr id="38" name="Text Placeholder 37">
            <a:extLst>
              <a:ext uri="{FF2B5EF4-FFF2-40B4-BE49-F238E27FC236}">
                <a16:creationId xmlns:a16="http://schemas.microsoft.com/office/drawing/2014/main" id="{0E5B547A-81B2-429D-85E6-67508F7C6314}"/>
              </a:ext>
            </a:extLst>
          </p:cNvPr>
          <p:cNvSpPr>
            <a:spLocks noGrp="1"/>
          </p:cNvSpPr>
          <p:nvPr>
            <p:ph type="body" sz="quarter" idx="47"/>
          </p:nvPr>
        </p:nvSpPr>
        <p:spPr/>
        <p:txBody>
          <a:bodyPr/>
          <a:lstStyle/>
          <a:p>
            <a:r>
              <a:rPr lang="en-US" dirty="0"/>
              <a:t>Q1</a:t>
            </a:r>
          </a:p>
        </p:txBody>
      </p:sp>
      <p:sp>
        <p:nvSpPr>
          <p:cNvPr id="27" name="Text Placeholder 26">
            <a:extLst>
              <a:ext uri="{FF2B5EF4-FFF2-40B4-BE49-F238E27FC236}">
                <a16:creationId xmlns:a16="http://schemas.microsoft.com/office/drawing/2014/main" id="{A45997BA-5C46-4D01-85BE-847C684C0D7A}"/>
              </a:ext>
            </a:extLst>
          </p:cNvPr>
          <p:cNvSpPr>
            <a:spLocks noGrp="1"/>
          </p:cNvSpPr>
          <p:nvPr>
            <p:ph type="body" sz="quarter" idx="36"/>
          </p:nvPr>
        </p:nvSpPr>
        <p:spPr/>
        <p:txBody>
          <a:bodyPr/>
          <a:lstStyle/>
          <a:p>
            <a:r>
              <a:rPr lang="en-US" dirty="0"/>
              <a:t>Mar</a:t>
            </a:r>
          </a:p>
        </p:txBody>
      </p:sp>
      <p:sp>
        <p:nvSpPr>
          <p:cNvPr id="28" name="Text Placeholder 27">
            <a:extLst>
              <a:ext uri="{FF2B5EF4-FFF2-40B4-BE49-F238E27FC236}">
                <a16:creationId xmlns:a16="http://schemas.microsoft.com/office/drawing/2014/main" id="{BC29E957-81A4-4B9B-A5E5-A4579BAB6DD1}"/>
              </a:ext>
            </a:extLst>
          </p:cNvPr>
          <p:cNvSpPr>
            <a:spLocks noGrp="1"/>
          </p:cNvSpPr>
          <p:nvPr>
            <p:ph type="body" sz="quarter" idx="37"/>
          </p:nvPr>
        </p:nvSpPr>
        <p:spPr/>
        <p:txBody>
          <a:bodyPr/>
          <a:lstStyle/>
          <a:p>
            <a:r>
              <a:rPr lang="en-US" dirty="0"/>
              <a:t>Apr</a:t>
            </a:r>
          </a:p>
        </p:txBody>
      </p:sp>
      <p:sp>
        <p:nvSpPr>
          <p:cNvPr id="29" name="Text Placeholder 28">
            <a:extLst>
              <a:ext uri="{FF2B5EF4-FFF2-40B4-BE49-F238E27FC236}">
                <a16:creationId xmlns:a16="http://schemas.microsoft.com/office/drawing/2014/main" id="{9B899C00-7267-446C-A2B1-FB67D08D76CE}"/>
              </a:ext>
            </a:extLst>
          </p:cNvPr>
          <p:cNvSpPr>
            <a:spLocks noGrp="1"/>
          </p:cNvSpPr>
          <p:nvPr>
            <p:ph type="body" sz="quarter" idx="38"/>
          </p:nvPr>
        </p:nvSpPr>
        <p:spPr/>
        <p:txBody>
          <a:bodyPr/>
          <a:lstStyle/>
          <a:p>
            <a:r>
              <a:rPr lang="en-US" dirty="0"/>
              <a:t>May</a:t>
            </a:r>
          </a:p>
        </p:txBody>
      </p:sp>
      <p:sp>
        <p:nvSpPr>
          <p:cNvPr id="39" name="Text Placeholder 38">
            <a:extLst>
              <a:ext uri="{FF2B5EF4-FFF2-40B4-BE49-F238E27FC236}">
                <a16:creationId xmlns:a16="http://schemas.microsoft.com/office/drawing/2014/main" id="{71A0C0EF-AAD2-48C4-95DD-42D22724CC68}"/>
              </a:ext>
            </a:extLst>
          </p:cNvPr>
          <p:cNvSpPr>
            <a:spLocks noGrp="1"/>
          </p:cNvSpPr>
          <p:nvPr>
            <p:ph type="body" sz="quarter" idx="48"/>
          </p:nvPr>
        </p:nvSpPr>
        <p:spPr/>
        <p:txBody>
          <a:bodyPr/>
          <a:lstStyle/>
          <a:p>
            <a:r>
              <a:rPr lang="en-US" dirty="0"/>
              <a:t>Q2</a:t>
            </a:r>
          </a:p>
        </p:txBody>
      </p:sp>
      <p:sp>
        <p:nvSpPr>
          <p:cNvPr id="30" name="Text Placeholder 29">
            <a:extLst>
              <a:ext uri="{FF2B5EF4-FFF2-40B4-BE49-F238E27FC236}">
                <a16:creationId xmlns:a16="http://schemas.microsoft.com/office/drawing/2014/main" id="{B0758E7E-7396-45F4-B46F-9D130C063945}"/>
              </a:ext>
            </a:extLst>
          </p:cNvPr>
          <p:cNvSpPr>
            <a:spLocks noGrp="1"/>
          </p:cNvSpPr>
          <p:nvPr>
            <p:ph type="body" sz="quarter" idx="39"/>
          </p:nvPr>
        </p:nvSpPr>
        <p:spPr/>
        <p:txBody>
          <a:bodyPr/>
          <a:lstStyle/>
          <a:p>
            <a:r>
              <a:rPr lang="en-US" dirty="0"/>
              <a:t>Jun</a:t>
            </a:r>
          </a:p>
        </p:txBody>
      </p:sp>
      <p:sp>
        <p:nvSpPr>
          <p:cNvPr id="31" name="Text Placeholder 30">
            <a:extLst>
              <a:ext uri="{FF2B5EF4-FFF2-40B4-BE49-F238E27FC236}">
                <a16:creationId xmlns:a16="http://schemas.microsoft.com/office/drawing/2014/main" id="{07D14E8A-AAC9-4E3C-BA14-F715A6A94F2D}"/>
              </a:ext>
            </a:extLst>
          </p:cNvPr>
          <p:cNvSpPr>
            <a:spLocks noGrp="1"/>
          </p:cNvSpPr>
          <p:nvPr>
            <p:ph type="body" sz="quarter" idx="40"/>
          </p:nvPr>
        </p:nvSpPr>
        <p:spPr/>
        <p:txBody>
          <a:bodyPr/>
          <a:lstStyle/>
          <a:p>
            <a:r>
              <a:rPr lang="en-US" dirty="0"/>
              <a:t>Jul</a:t>
            </a:r>
          </a:p>
        </p:txBody>
      </p:sp>
      <p:sp>
        <p:nvSpPr>
          <p:cNvPr id="32" name="Text Placeholder 31">
            <a:extLst>
              <a:ext uri="{FF2B5EF4-FFF2-40B4-BE49-F238E27FC236}">
                <a16:creationId xmlns:a16="http://schemas.microsoft.com/office/drawing/2014/main" id="{5554884F-66BA-402B-ADDE-CC699A1B2990}"/>
              </a:ext>
            </a:extLst>
          </p:cNvPr>
          <p:cNvSpPr>
            <a:spLocks noGrp="1"/>
          </p:cNvSpPr>
          <p:nvPr>
            <p:ph type="body" sz="quarter" idx="41"/>
          </p:nvPr>
        </p:nvSpPr>
        <p:spPr/>
        <p:txBody>
          <a:bodyPr/>
          <a:lstStyle/>
          <a:p>
            <a:r>
              <a:rPr lang="en-US" dirty="0"/>
              <a:t>Aug</a:t>
            </a:r>
          </a:p>
        </p:txBody>
      </p:sp>
      <p:sp>
        <p:nvSpPr>
          <p:cNvPr id="40" name="Text Placeholder 39">
            <a:extLst>
              <a:ext uri="{FF2B5EF4-FFF2-40B4-BE49-F238E27FC236}">
                <a16:creationId xmlns:a16="http://schemas.microsoft.com/office/drawing/2014/main" id="{AED693DD-1906-4DAC-9E4B-1A2988A939B9}"/>
              </a:ext>
            </a:extLst>
          </p:cNvPr>
          <p:cNvSpPr>
            <a:spLocks noGrp="1"/>
          </p:cNvSpPr>
          <p:nvPr>
            <p:ph type="body" sz="quarter" idx="49"/>
          </p:nvPr>
        </p:nvSpPr>
        <p:spPr/>
        <p:txBody>
          <a:bodyPr/>
          <a:lstStyle/>
          <a:p>
            <a:r>
              <a:rPr lang="en-US" dirty="0"/>
              <a:t>Q3</a:t>
            </a:r>
          </a:p>
        </p:txBody>
      </p:sp>
      <p:sp>
        <p:nvSpPr>
          <p:cNvPr id="33" name="Text Placeholder 32">
            <a:extLst>
              <a:ext uri="{FF2B5EF4-FFF2-40B4-BE49-F238E27FC236}">
                <a16:creationId xmlns:a16="http://schemas.microsoft.com/office/drawing/2014/main" id="{9D0557D9-DD1A-45BD-9ABC-770ED9B89599}"/>
              </a:ext>
            </a:extLst>
          </p:cNvPr>
          <p:cNvSpPr>
            <a:spLocks noGrp="1"/>
          </p:cNvSpPr>
          <p:nvPr>
            <p:ph type="body" sz="quarter" idx="42"/>
          </p:nvPr>
        </p:nvSpPr>
        <p:spPr/>
        <p:txBody>
          <a:bodyPr/>
          <a:lstStyle/>
          <a:p>
            <a:r>
              <a:rPr lang="en-US" dirty="0"/>
              <a:t>Sep</a:t>
            </a:r>
          </a:p>
        </p:txBody>
      </p:sp>
      <p:sp>
        <p:nvSpPr>
          <p:cNvPr id="34" name="Text Placeholder 33">
            <a:extLst>
              <a:ext uri="{FF2B5EF4-FFF2-40B4-BE49-F238E27FC236}">
                <a16:creationId xmlns:a16="http://schemas.microsoft.com/office/drawing/2014/main" id="{F2DC268D-208E-4A27-BD7E-429919C88688}"/>
              </a:ext>
            </a:extLst>
          </p:cNvPr>
          <p:cNvSpPr>
            <a:spLocks noGrp="1"/>
          </p:cNvSpPr>
          <p:nvPr>
            <p:ph type="body" sz="quarter" idx="43"/>
          </p:nvPr>
        </p:nvSpPr>
        <p:spPr/>
        <p:txBody>
          <a:bodyPr/>
          <a:lstStyle/>
          <a:p>
            <a:r>
              <a:rPr lang="en-US" dirty="0"/>
              <a:t>Oct</a:t>
            </a:r>
          </a:p>
        </p:txBody>
      </p:sp>
      <p:sp>
        <p:nvSpPr>
          <p:cNvPr id="35" name="Text Placeholder 34">
            <a:extLst>
              <a:ext uri="{FF2B5EF4-FFF2-40B4-BE49-F238E27FC236}">
                <a16:creationId xmlns:a16="http://schemas.microsoft.com/office/drawing/2014/main" id="{CBC0332C-C126-4889-91DC-9767E76D882B}"/>
              </a:ext>
            </a:extLst>
          </p:cNvPr>
          <p:cNvSpPr>
            <a:spLocks noGrp="1"/>
          </p:cNvSpPr>
          <p:nvPr>
            <p:ph type="body" sz="quarter" idx="44"/>
          </p:nvPr>
        </p:nvSpPr>
        <p:spPr/>
        <p:txBody>
          <a:bodyPr/>
          <a:lstStyle/>
          <a:p>
            <a:r>
              <a:rPr lang="en-US" dirty="0"/>
              <a:t>Now</a:t>
            </a:r>
          </a:p>
        </p:txBody>
      </p:sp>
      <p:sp>
        <p:nvSpPr>
          <p:cNvPr id="37" name="Text Placeholder 36">
            <a:extLst>
              <a:ext uri="{FF2B5EF4-FFF2-40B4-BE49-F238E27FC236}">
                <a16:creationId xmlns:a16="http://schemas.microsoft.com/office/drawing/2014/main" id="{02D84136-DE24-475E-A265-099AC282777C}"/>
              </a:ext>
            </a:extLst>
          </p:cNvPr>
          <p:cNvSpPr>
            <a:spLocks noGrp="1"/>
          </p:cNvSpPr>
          <p:nvPr>
            <p:ph type="body" sz="quarter" idx="46"/>
          </p:nvPr>
        </p:nvSpPr>
        <p:spPr/>
        <p:txBody>
          <a:bodyPr/>
          <a:lstStyle/>
          <a:p>
            <a:r>
              <a:rPr lang="en-US" dirty="0"/>
              <a:t>Q4</a:t>
            </a:r>
          </a:p>
        </p:txBody>
      </p:sp>
      <p:sp>
        <p:nvSpPr>
          <p:cNvPr id="24" name="Text Placeholder 23">
            <a:extLst>
              <a:ext uri="{FF2B5EF4-FFF2-40B4-BE49-F238E27FC236}">
                <a16:creationId xmlns:a16="http://schemas.microsoft.com/office/drawing/2014/main" id="{04E95855-4887-473B-AB98-23F8CF5E307E}"/>
              </a:ext>
            </a:extLst>
          </p:cNvPr>
          <p:cNvSpPr>
            <a:spLocks noGrp="1"/>
          </p:cNvSpPr>
          <p:nvPr>
            <p:ph type="body" sz="quarter" idx="33"/>
          </p:nvPr>
        </p:nvSpPr>
        <p:spPr/>
        <p:txBody>
          <a:bodyPr/>
          <a:lstStyle/>
          <a:p>
            <a:r>
              <a:rPr lang="en-US" dirty="0"/>
              <a:t>Dec</a:t>
            </a:r>
          </a:p>
        </p:txBody>
      </p:sp>
      <p:sp>
        <p:nvSpPr>
          <p:cNvPr id="46" name="Date Placeholder 45">
            <a:extLst>
              <a:ext uri="{FF2B5EF4-FFF2-40B4-BE49-F238E27FC236}">
                <a16:creationId xmlns:a16="http://schemas.microsoft.com/office/drawing/2014/main" id="{9F7DFA27-A9C2-4017-AFE3-117133E23BCB}"/>
              </a:ext>
            </a:extLst>
          </p:cNvPr>
          <p:cNvSpPr>
            <a:spLocks noGrp="1"/>
          </p:cNvSpPr>
          <p:nvPr>
            <p:ph type="dt" sz="half" idx="10"/>
          </p:nvPr>
        </p:nvSpPr>
        <p:spPr/>
        <p:txBody>
          <a:bodyPr/>
          <a:lstStyle/>
          <a:p>
            <a:r>
              <a:rPr lang="en-US" dirty="0"/>
              <a:t>02.20.2020</a:t>
            </a:r>
          </a:p>
        </p:txBody>
      </p:sp>
      <p:sp>
        <p:nvSpPr>
          <p:cNvPr id="48" name="Slide Number Placeholder 47">
            <a:extLst>
              <a:ext uri="{FF2B5EF4-FFF2-40B4-BE49-F238E27FC236}">
                <a16:creationId xmlns:a16="http://schemas.microsoft.com/office/drawing/2014/main" id="{96A4A46D-B9B3-4E5D-B048-2D306A784019}"/>
              </a:ext>
            </a:extLst>
          </p:cNvPr>
          <p:cNvSpPr>
            <a:spLocks noGrp="1"/>
          </p:cNvSpPr>
          <p:nvPr>
            <p:ph type="sldNum" sz="quarter" idx="12"/>
          </p:nvPr>
        </p:nvSpPr>
        <p:spPr/>
        <p:txBody>
          <a:bodyPr/>
          <a:lstStyle/>
          <a:p>
            <a:r>
              <a:rPr lang="en-US" dirty="0"/>
              <a:t>0</a:t>
            </a:r>
            <a:fld id="{06075B66-BB0A-40EC-93F2-D831CFF2799C}" type="slidenum">
              <a:rPr lang="en-US" smtClean="0"/>
              <a:t>9</a:t>
            </a:fld>
            <a:endParaRPr lang="en-US" dirty="0"/>
          </a:p>
        </p:txBody>
      </p:sp>
    </p:spTree>
    <p:extLst>
      <p:ext uri="{BB962C8B-B14F-4D97-AF65-F5344CB8AC3E}">
        <p14:creationId xmlns:p14="http://schemas.microsoft.com/office/powerpoint/2010/main" val="41524573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591</Words>
  <Application>Microsoft Office PowerPoint</Application>
  <PresentationFormat>Widescreen</PresentationFormat>
  <Paragraphs>105</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Parcel</vt:lpstr>
      <vt:lpstr>Human-Centered Poverty Reduction system design team</vt:lpstr>
      <vt:lpstr>PowerPoint Presentation</vt:lpstr>
      <vt:lpstr>Goal Statement Create a human-centered upward mobility system that coordinates the work of our agencies, empowers people experiencing poverty, treats them as customers, centers on the impacts of racism and implicit bias, and measurably and equitably reduces poverty.</vt:lpstr>
      <vt:lpstr>Team Purpose</vt:lpstr>
      <vt:lpstr>PowerPoint Presentation</vt:lpstr>
      <vt:lpstr>Definition of poverty</vt:lpstr>
      <vt:lpstr>PowerPoint Presentation</vt:lpstr>
      <vt:lpstr>Indicators of success</vt:lpstr>
      <vt:lpstr>Human-Centered Poverty Reduction System Design Team Roadmap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Human-Centered Poverty Reduction system design team</dc:title>
  <dc:creator>Bruin, Marie (ESD)</dc:creator>
  <cp:lastModifiedBy>Bruin, Marie (ESD)</cp:lastModifiedBy>
  <cp:revision>4</cp:revision>
  <dcterms:created xsi:type="dcterms:W3CDTF">2020-02-19T23:12:20Z</dcterms:created>
  <dcterms:modified xsi:type="dcterms:W3CDTF">2020-02-19T23:22:15Z</dcterms:modified>
</cp:coreProperties>
</file>